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60" r:id="rId3"/>
    <p:sldId id="309" r:id="rId4"/>
    <p:sldId id="362" r:id="rId5"/>
    <p:sldId id="322" r:id="rId6"/>
    <p:sldId id="321" r:id="rId7"/>
    <p:sldId id="363" r:id="rId8"/>
    <p:sldId id="325" r:id="rId9"/>
    <p:sldId id="364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7E24-FB51-4E28-84CB-D6AF477A8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5C10C-A119-4929-9ABC-732F9621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EDBF-F4C3-4C83-B279-499E3033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57C9-750C-4755-96BD-745C8180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3B17-4085-4D42-A27D-D8D6C922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08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09F3-C760-48BA-A0A4-DFDB9E58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E1E7A-AA86-4127-9C43-3C12F0CA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5B23-EE51-4D97-B618-653DFC43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00BF-DA3E-4FE9-A8E3-9E817B57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09EC8-E22B-4BD5-9662-CBDDFB37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55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0502E-DC67-48B1-BEF4-CC3E623AB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D32E6-A974-476B-8D9D-AE521154A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2062-2FD2-4E3E-9F06-F1169E31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4378-6839-4489-9587-3339B81C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284A-DB34-43A9-A749-3DD2343F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277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69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115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5169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6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88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7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3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5B33-9312-4607-8623-2E513ED9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1159-DDE4-4584-BA00-39FD8218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A0BF-B72D-4E5E-BBFC-D76995E7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8E1E-AE50-4F92-B0F5-B94752E2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38B5-8529-4CFA-B63F-4E9EA574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286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089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889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296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442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868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33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858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91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09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5D44-08C5-44A6-A5EF-83AAAD0E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9825F-634E-408E-99C5-776889B31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9CB8-A596-42A0-AC41-FABF107D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5B4F-359C-4156-BC7D-0010DAA9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578D-C7AD-42BB-A880-45467114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823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614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39208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156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6E8F-6165-409B-88B6-9426978D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D54A-859E-436E-9F5A-BFF7F04B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7306E-CC47-4922-BA32-7D864B638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61268-9196-4E3C-BAB6-23FFF1FE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0AD86-08A7-4652-A550-EFCDCDA4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2926-4694-4819-AFE9-FD9BA3A7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6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D300-F59A-449B-BAB6-DFD49A6E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B6452-3AB0-4B69-8403-B00290A1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7849F-4BBC-4A90-8CB8-19C7A8EA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DED5C-5443-4CD3-943B-573DFF469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8C4B-CD84-45A7-B051-1757619C6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13BF0-BA60-4809-BD9D-DFAD2915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48893-E04C-4609-A8EC-884BD920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CEB48-2429-49F9-A8AF-7E0E8944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011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0E4A-D1D8-47BD-A6A5-29CC2329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2360C-B41E-4BC0-A93F-F6F81A4C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84CB5-98C0-4CDF-8F23-29BEC7B4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71766-4264-4887-BC92-0343A927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950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47B47-56A2-42F3-8ECC-D1003A1C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AF66E-411A-44AF-882F-6072F63B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AD2B-4ABE-4E54-82E6-8A4DF008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37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6FBD-C8A2-4C75-9E2F-048CB905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4EC1-E17D-4DDA-9FEF-278970A27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73EDA-02B9-4EB8-BBF5-61C7D125D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8640-8165-42FE-BE44-2C4632A4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7B3E8-F6DE-4CFA-B6E7-032885E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5EF2-5937-4E93-9FE7-E9F26100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2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184F-1429-4510-9C14-17B91E3B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BCE5C-734B-43B0-9B0D-1D0770972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2CAD6-4ECA-421B-9E0F-E96DC949F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6C8FE-F131-4218-9B18-B582B345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27530-B444-4631-82C9-E81E48A0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0473-BEA0-4D30-8FE0-CFA4516C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247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B0CD3-3897-4413-9B1C-C7961799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EEF3E-DBFC-4943-9A82-35DEE74E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E44C3-6826-4DF9-98F3-29C622B7A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7EE2-F405-4E9F-98FC-233656EB5D0F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99615-C734-40D9-88C1-0DA43E821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70A3-9A89-498D-86A0-44FD3865B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EB2F-7A7F-467E-BCC0-6DB5F76585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777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1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Dokumen%20Formulir/2._Contoh_Formulir_Aplikasi_RPL_Tipe_A_(Form_2_F02).docx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F69C7F9-80C5-4B9F-883A-D5E0799231ED}"/>
              </a:ext>
            </a:extLst>
          </p:cNvPr>
          <p:cNvSpPr/>
          <p:nvPr/>
        </p:nvSpPr>
        <p:spPr>
          <a:xfrm>
            <a:off x="8603673" y="100788"/>
            <a:ext cx="3195078" cy="576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5264727" y="1872712"/>
            <a:ext cx="6819000" cy="2449991"/>
            <a:chOff x="6665543" y="1684229"/>
            <a:chExt cx="2777847" cy="24499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1684229"/>
              <a:ext cx="2777847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  <a:cs typeface="Arial" pitchFamily="34" charset="0"/>
                </a:rPr>
                <a:t>RPL</a:t>
              </a:r>
            </a:p>
            <a:p>
              <a:r>
                <a:rPr lang="en-US" altLang="ko-KR" sz="3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REKOGNISI PEMEBELAJARAN LAMPAU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72670" y="3641777"/>
              <a:ext cx="2747236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UNIVERSITAS ISLAM LAMONGAN</a:t>
              </a:r>
              <a:endParaRPr lang="ko-KR" altLang="en-US" sz="2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5662608" y="3511624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C5A190-7CF1-4D98-89B6-3D55203E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12" y="152401"/>
            <a:ext cx="504000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329EA-97DA-4D9B-98F3-B8885B798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36" y="202856"/>
            <a:ext cx="720000" cy="383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F17129-1F55-4575-844B-9B410C393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60" y="181912"/>
            <a:ext cx="900000" cy="344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A78707-119A-4C38-A35E-EBDAA74D2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46" y="124691"/>
            <a:ext cx="5588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Arial" panose="020B0604020202020204" pitchFamily="34" charset="0"/>
              </a:rPr>
              <a:t>Tipe</a:t>
            </a:r>
            <a:r>
              <a:rPr lang="en-US" b="1" dirty="0">
                <a:latin typeface="Arial" panose="020B0604020202020204" pitchFamily="34" charset="0"/>
              </a:rPr>
              <a:t> RPL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2975C7B-CDFF-4A6C-95CF-C6828756ED89}"/>
              </a:ext>
            </a:extLst>
          </p:cNvPr>
          <p:cNvGrpSpPr/>
          <p:nvPr/>
        </p:nvGrpSpPr>
        <p:grpSpPr>
          <a:xfrm>
            <a:off x="7808454" y="1370417"/>
            <a:ext cx="4405833" cy="5473728"/>
            <a:chOff x="7489794" y="1384272"/>
            <a:chExt cx="4405833" cy="5473728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A9273D7-7BF4-4EA0-9D53-DBA5FE8C0DA1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31CDE6F-D898-4E85-A37E-D2DB156F2960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71FFF97-3DFA-4097-9E09-5168A38FCE1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E18614E-AA99-43EF-8DB0-55F20D445CAF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8ED56FF-8384-4B6C-B694-52F0F82E44C5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C3774E4-F6FF-4E53-9D63-FB53EEE88DDA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BAD07B9-8DF5-4CE5-8621-C35809A8960C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1100951-3C44-4672-9BFC-1713BDB16380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669CB88-9B05-4C43-9891-C298779F5BEC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B3DC8EF-E450-460F-A67E-F61D3DF8FABC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9751625-F8B9-4041-9B50-DBACD4019379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FDE04A4-A7CF-451C-87D2-C19654CA2A74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183486B-89E4-4F9E-B476-EB5A70CA1CAC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DC834DC-52BF-4FC3-85CF-168A8C115D22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357659B-B4AB-40D4-A056-C543AFBBAC43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33D9E7E-C1BF-47F5-9526-8603162C3600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A078781-861C-46D3-85B3-E59915110E59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0BF54EF-9EB7-4CCE-88F1-0D455289C0D6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086DD7A-BB05-48C4-9D44-E9A34B7A3B97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88F17EB-8093-4BCE-8519-6EF9D393D1E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CABEC98-6DC8-419A-B991-9042285B58EB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87E9FC9-AF35-4C7D-9F6D-AB210E9820B2}"/>
                </a:ext>
              </a:extLst>
            </p:cNvPr>
            <p:cNvSpPr/>
            <p:nvPr/>
          </p:nvSpPr>
          <p:spPr>
            <a:xfrm>
              <a:off x="7489794" y="2759648"/>
              <a:ext cx="882339" cy="586519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B05DB81-EFBC-41E8-B0F3-BEF3096FE498}"/>
                </a:ext>
              </a:extLst>
            </p:cNvPr>
            <p:cNvSpPr/>
            <p:nvPr/>
          </p:nvSpPr>
          <p:spPr>
            <a:xfrm>
              <a:off x="10654297" y="4419564"/>
              <a:ext cx="582537" cy="388613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36863BA-33BD-452F-B986-C1F3E510D388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247B3CF-AE36-4160-9032-AB254C71043D}"/>
                </a:ext>
              </a:extLst>
            </p:cNvPr>
            <p:cNvSpPr/>
            <p:nvPr/>
          </p:nvSpPr>
          <p:spPr>
            <a:xfrm>
              <a:off x="11261664" y="3177534"/>
              <a:ext cx="412691" cy="271750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A8E7C84-629E-4FC2-87B9-460DDDDEA8D9}"/>
                </a:ext>
              </a:extLst>
            </p:cNvPr>
            <p:cNvSpPr/>
            <p:nvPr/>
          </p:nvSpPr>
          <p:spPr>
            <a:xfrm>
              <a:off x="8068569" y="4856299"/>
              <a:ext cx="412435" cy="275011"/>
            </a:xfrm>
            <a:custGeom>
              <a:avLst/>
              <a:gdLst>
                <a:gd name="connsiteX0" fmla="*/ 411236 w 516574"/>
                <a:gd name="connsiteY0" fmla="*/ 344397 h 344451"/>
                <a:gd name="connsiteX1" fmla="*/ 102792 w 516574"/>
                <a:gd name="connsiteY1" fmla="*/ 337559 h 344451"/>
                <a:gd name="connsiteX2" fmla="*/ 4603 w 516574"/>
                <a:gd name="connsiteY2" fmla="*/ 269643 h 344451"/>
                <a:gd name="connsiteX3" fmla="*/ 49216 w 516574"/>
                <a:gd name="connsiteY3" fmla="*/ 163884 h 344451"/>
                <a:gd name="connsiteX4" fmla="*/ 67871 w 516574"/>
                <a:gd name="connsiteY4" fmla="*/ 125113 h 344451"/>
                <a:gd name="connsiteX5" fmla="*/ 157630 w 516574"/>
                <a:gd name="connsiteY5" fmla="*/ 4086 h 344451"/>
                <a:gd name="connsiteX6" fmla="*/ 292798 w 516574"/>
                <a:gd name="connsiteY6" fmla="*/ 63836 h 344451"/>
                <a:gd name="connsiteX7" fmla="*/ 330839 w 516574"/>
                <a:gd name="connsiteY7" fmla="*/ 93579 h 344451"/>
                <a:gd name="connsiteX8" fmla="*/ 482936 w 516574"/>
                <a:gd name="connsiteY8" fmla="*/ 182739 h 344451"/>
                <a:gd name="connsiteX9" fmla="*/ 508231 w 516574"/>
                <a:gd name="connsiteY9" fmla="*/ 282190 h 344451"/>
                <a:gd name="connsiteX10" fmla="*/ 411236 w 516574"/>
                <a:gd name="connsiteY10" fmla="*/ 344397 h 3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74" h="344451">
                  <a:moveTo>
                    <a:pt x="411236" y="344397"/>
                  </a:moveTo>
                  <a:cubicBezTo>
                    <a:pt x="301030" y="334837"/>
                    <a:pt x="201778" y="339816"/>
                    <a:pt x="102792" y="337559"/>
                  </a:cubicBezTo>
                  <a:cubicBezTo>
                    <a:pt x="50477" y="336364"/>
                    <a:pt x="19407" y="314854"/>
                    <a:pt x="4603" y="269643"/>
                  </a:cubicBezTo>
                  <a:cubicBezTo>
                    <a:pt x="-8343" y="230208"/>
                    <a:pt x="5864" y="192897"/>
                    <a:pt x="49216" y="163884"/>
                  </a:cubicBezTo>
                  <a:cubicBezTo>
                    <a:pt x="65083" y="153262"/>
                    <a:pt x="67606" y="142109"/>
                    <a:pt x="67871" y="125113"/>
                  </a:cubicBezTo>
                  <a:cubicBezTo>
                    <a:pt x="68801" y="62376"/>
                    <a:pt x="101929" y="18691"/>
                    <a:pt x="157630" y="4086"/>
                  </a:cubicBezTo>
                  <a:cubicBezTo>
                    <a:pt x="210409" y="-9789"/>
                    <a:pt x="262790" y="12053"/>
                    <a:pt x="292798" y="63836"/>
                  </a:cubicBezTo>
                  <a:cubicBezTo>
                    <a:pt x="302358" y="80367"/>
                    <a:pt x="314574" y="86408"/>
                    <a:pt x="330839" y="93579"/>
                  </a:cubicBezTo>
                  <a:cubicBezTo>
                    <a:pt x="384548" y="117346"/>
                    <a:pt x="427966" y="158441"/>
                    <a:pt x="482936" y="182739"/>
                  </a:cubicBezTo>
                  <a:cubicBezTo>
                    <a:pt x="517060" y="197810"/>
                    <a:pt x="524695" y="242158"/>
                    <a:pt x="508231" y="282190"/>
                  </a:cubicBezTo>
                  <a:cubicBezTo>
                    <a:pt x="491368" y="322953"/>
                    <a:pt x="452065" y="345724"/>
                    <a:pt x="411236" y="34439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3DB825F-17C0-4990-8D12-F9A1D7686AA7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F98B4EEA-412B-47F9-81BB-545720C51443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665E8F3A-1ED3-4831-80F2-2BCFE5508DE2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5B81869-7299-4620-8D0A-9A6EDCE49A95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F7FDBE-7D18-48D1-AD37-9D02452FE92E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F376F112-EBE0-4253-A939-CAD006B4EE7A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680F212-9FC4-4BA4-95D5-1C053AAA5B09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E68E82B-C2D4-43FB-8D0E-955A878532D1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A915FC07-FA92-4B87-893B-ED3C16470A48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26DC125-1803-42D7-9A80-F4F6D610B283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771929F-301B-4EED-8E08-EF757CF33C1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FB75BDD0-5596-45B7-8486-C9223CAFBEA8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BFCFEE7-4CB1-4A20-B6B2-6BD59D6B714A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49DFA62-E544-4FAB-A5AD-FFC6E475DD8D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0EA8F045-F133-4CBD-8D12-8E3288549CAB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1E7AEF1-D9D1-4926-95B3-4974AF18E02A}"/>
              </a:ext>
            </a:extLst>
          </p:cNvPr>
          <p:cNvSpPr txBox="1"/>
          <p:nvPr/>
        </p:nvSpPr>
        <p:spPr>
          <a:xfrm>
            <a:off x="1069373" y="2626853"/>
            <a:ext cx="7700755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A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terdapat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dua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jenis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yaitu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A-1 dan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A-2. Di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Unisla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ditambah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dengan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campuran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(hybrid)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antara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A-1 dan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A-2.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A94F9-901A-41BE-B624-49A616901AD5}"/>
              </a:ext>
            </a:extLst>
          </p:cNvPr>
          <p:cNvSpPr txBox="1"/>
          <p:nvPr/>
        </p:nvSpPr>
        <p:spPr>
          <a:xfrm>
            <a:off x="997174" y="1306390"/>
            <a:ext cx="8172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Peraturan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Menteri Pendidikan,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Kebudayaan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Riset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Teknologi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Republik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Indonesia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41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2021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Rekognisi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Lampau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yaitu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RPL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melanjutkan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formal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disebut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Tipe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RPL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mendapatkan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pengakuan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kesetaraan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kualifikasi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level KKNI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tertentu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dosen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instruktur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tutor di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perguruan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disebut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tipe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57" name="Freeform: Shape 33">
            <a:extLst>
              <a:ext uri="{FF2B5EF4-FFF2-40B4-BE49-F238E27FC236}">
                <a16:creationId xmlns:a16="http://schemas.microsoft.com/office/drawing/2014/main" id="{56562BC5-B31A-4A29-87A6-11315667E8B9}"/>
              </a:ext>
            </a:extLst>
          </p:cNvPr>
          <p:cNvSpPr/>
          <p:nvPr/>
        </p:nvSpPr>
        <p:spPr>
          <a:xfrm>
            <a:off x="1349700" y="3263748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1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34">
            <a:extLst>
              <a:ext uri="{FF2B5EF4-FFF2-40B4-BE49-F238E27FC236}">
                <a16:creationId xmlns:a16="http://schemas.microsoft.com/office/drawing/2014/main" id="{DA0F6DB1-A10C-4DBA-ABB2-269483A87160}"/>
              </a:ext>
            </a:extLst>
          </p:cNvPr>
          <p:cNvSpPr/>
          <p:nvPr/>
        </p:nvSpPr>
        <p:spPr>
          <a:xfrm>
            <a:off x="4174488" y="3263748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2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1" name="Group 37">
            <a:extLst>
              <a:ext uri="{FF2B5EF4-FFF2-40B4-BE49-F238E27FC236}">
                <a16:creationId xmlns:a16="http://schemas.microsoft.com/office/drawing/2014/main" id="{05AD9B24-439F-48E7-9155-2513AB6EC107}"/>
              </a:ext>
            </a:extLst>
          </p:cNvPr>
          <p:cNvGrpSpPr/>
          <p:nvPr/>
        </p:nvGrpSpPr>
        <p:grpSpPr>
          <a:xfrm>
            <a:off x="759723" y="3599735"/>
            <a:ext cx="2329209" cy="2810722"/>
            <a:chOff x="6210996" y="477217"/>
            <a:chExt cx="1721235" cy="199961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0AEA9D-4327-4E92-B9BA-BCDC07E84E5B}"/>
                </a:ext>
              </a:extLst>
            </p:cNvPr>
            <p:cNvSpPr txBox="1"/>
            <p:nvPr/>
          </p:nvSpPr>
          <p:spPr>
            <a:xfrm>
              <a:off x="6259789" y="477217"/>
              <a:ext cx="1492998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A-1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4BE027-8FBD-4D27-B300-5B9888803CEA}"/>
                </a:ext>
              </a:extLst>
            </p:cNvPr>
            <p:cNvSpPr txBox="1"/>
            <p:nvPr/>
          </p:nvSpPr>
          <p:spPr>
            <a:xfrm>
              <a:off x="6210996" y="1009802"/>
              <a:ext cx="1721235" cy="14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RPL 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mengakui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lampau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formal</a:t>
              </a:r>
            </a:p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sebelumnya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sehingga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mengurangi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perguruan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tinggi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ditempuh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selanjutnya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0">
            <a:extLst>
              <a:ext uri="{FF2B5EF4-FFF2-40B4-BE49-F238E27FC236}">
                <a16:creationId xmlns:a16="http://schemas.microsoft.com/office/drawing/2014/main" id="{38F4F715-6470-4EFD-ABB0-1293640F1B66}"/>
              </a:ext>
            </a:extLst>
          </p:cNvPr>
          <p:cNvGrpSpPr/>
          <p:nvPr/>
        </p:nvGrpSpPr>
        <p:grpSpPr>
          <a:xfrm>
            <a:off x="3431458" y="3613024"/>
            <a:ext cx="2624792" cy="2783580"/>
            <a:chOff x="6168963" y="486672"/>
            <a:chExt cx="1615025" cy="198030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2D516D-3F9A-46F7-B950-0BDD9DE3C6D8}"/>
                </a:ext>
              </a:extLst>
            </p:cNvPr>
            <p:cNvSpPr txBox="1"/>
            <p:nvPr/>
          </p:nvSpPr>
          <p:spPr>
            <a:xfrm>
              <a:off x="6194940" y="486672"/>
              <a:ext cx="149299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A-2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6FBDEB-4F29-4836-87DB-D1EF361A1A04}"/>
                </a:ext>
              </a:extLst>
            </p:cNvPr>
            <p:cNvSpPr txBox="1"/>
            <p:nvPr/>
          </p:nvSpPr>
          <p:spPr>
            <a:xfrm>
              <a:off x="6168963" y="999947"/>
              <a:ext cx="1615025" cy="14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RPL 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mengakui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pengalaman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nonformal, informal, dan/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pengalaman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masa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lampau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sehingga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mengurangi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beban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perguruan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tinggi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ditempuh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selanjutnya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34">
            <a:extLst>
              <a:ext uri="{FF2B5EF4-FFF2-40B4-BE49-F238E27FC236}">
                <a16:creationId xmlns:a16="http://schemas.microsoft.com/office/drawing/2014/main" id="{0C60C7A3-8251-4A27-B9ED-B9B74FDFBC67}"/>
              </a:ext>
            </a:extLst>
          </p:cNvPr>
          <p:cNvSpPr/>
          <p:nvPr/>
        </p:nvSpPr>
        <p:spPr>
          <a:xfrm>
            <a:off x="6902294" y="3277603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4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9" name="Group 40">
            <a:extLst>
              <a:ext uri="{FF2B5EF4-FFF2-40B4-BE49-F238E27FC236}">
                <a16:creationId xmlns:a16="http://schemas.microsoft.com/office/drawing/2014/main" id="{3A68083C-97D4-46FA-A8E7-1273186CEB7E}"/>
              </a:ext>
            </a:extLst>
          </p:cNvPr>
          <p:cNvGrpSpPr/>
          <p:nvPr/>
        </p:nvGrpSpPr>
        <p:grpSpPr>
          <a:xfrm>
            <a:off x="6135752" y="3712403"/>
            <a:ext cx="2541457" cy="2385665"/>
            <a:chOff x="6022110" y="557374"/>
            <a:chExt cx="1878082" cy="169721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34CA128-82B9-4C96-A2EC-CBCD16DBEFB3}"/>
                </a:ext>
              </a:extLst>
            </p:cNvPr>
            <p:cNvSpPr txBox="1"/>
            <p:nvPr/>
          </p:nvSpPr>
          <p:spPr>
            <a:xfrm>
              <a:off x="6220358" y="557374"/>
              <a:ext cx="1492998" cy="26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HYBRID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2C54C7-8B3D-4477-A0E0-FD6433823C6D}"/>
                </a:ext>
              </a:extLst>
            </p:cNvPr>
            <p:cNvSpPr txBox="1"/>
            <p:nvPr/>
          </p:nvSpPr>
          <p:spPr>
            <a:xfrm>
              <a:off x="6022110" y="1039364"/>
              <a:ext cx="1878082" cy="121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RPL yang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mengakui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lampau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formal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sekaligus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pengalaman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nonformal, informal, dan/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pengalaman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masa </a:t>
              </a:r>
              <a:r>
                <a:rPr lang="en-US" altLang="ko-K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lampau</a:t>
              </a:r>
              <a:endPara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err="1"/>
              <a:t>Organisasi</a:t>
            </a:r>
            <a:r>
              <a:rPr lang="en-US" sz="4800" b="1" dirty="0"/>
              <a:t> </a:t>
            </a:r>
            <a:r>
              <a:rPr lang="en-US" sz="4800" b="1" dirty="0" err="1"/>
              <a:t>Pengelola</a:t>
            </a:r>
            <a:r>
              <a:rPr lang="en-US" sz="4800" b="1" dirty="0"/>
              <a:t> RPL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66FF3676-1713-41DF-9750-7196D6B73465}"/>
              </a:ext>
            </a:extLst>
          </p:cNvPr>
          <p:cNvGrpSpPr/>
          <p:nvPr/>
        </p:nvGrpSpPr>
        <p:grpSpPr>
          <a:xfrm>
            <a:off x="4187413" y="2032491"/>
            <a:ext cx="3820357" cy="3818674"/>
            <a:chOff x="4205586" y="4350053"/>
            <a:chExt cx="1893164" cy="1892332"/>
          </a:xfrm>
        </p:grpSpPr>
        <p:sp>
          <p:nvSpPr>
            <p:cNvPr id="4" name="Freeform: Shape 81">
              <a:extLst>
                <a:ext uri="{FF2B5EF4-FFF2-40B4-BE49-F238E27FC236}">
                  <a16:creationId xmlns:a16="http://schemas.microsoft.com/office/drawing/2014/main" id="{707CFE2B-BECC-4A0E-AA2E-E8F8C74938D5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2F608488-D32B-44AA-BE1B-794E03BA0168}"/>
                </a:ext>
              </a:extLst>
            </p:cNvPr>
            <p:cNvSpPr/>
            <p:nvPr/>
          </p:nvSpPr>
          <p:spPr>
            <a:xfrm>
              <a:off x="4205586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87A001EE-9492-4D82-9157-245ABC0AEABC}"/>
                </a:ext>
              </a:extLst>
            </p:cNvPr>
            <p:cNvSpPr/>
            <p:nvPr/>
          </p:nvSpPr>
          <p:spPr>
            <a:xfrm>
              <a:off x="517958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E02D3CC8-4425-43AF-B68D-C292ED4C4E4D}"/>
                </a:ext>
              </a:extLst>
            </p:cNvPr>
            <p:cNvSpPr/>
            <p:nvPr/>
          </p:nvSpPr>
          <p:spPr>
            <a:xfrm rot="5400000">
              <a:off x="4692587" y="4442922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4A745F-2ADE-4328-BE6F-645B51069F0A}"/>
              </a:ext>
            </a:extLst>
          </p:cNvPr>
          <p:cNvSpPr txBox="1"/>
          <p:nvPr/>
        </p:nvSpPr>
        <p:spPr>
          <a:xfrm>
            <a:off x="3623948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592EF"/>
                </a:solidFill>
                <a:effectLst/>
                <a:uLnTx/>
                <a:uFillTx/>
                <a:latin typeface="Arial"/>
                <a:cs typeface="Arial" pitchFamily="34" charset="0"/>
              </a:rPr>
              <a:t>3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592E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10D77-ACBB-4E66-85D6-04CFCB4EC0AE}"/>
              </a:ext>
            </a:extLst>
          </p:cNvPr>
          <p:cNvCxnSpPr>
            <a:cxnSpLocks/>
          </p:cNvCxnSpPr>
          <p:nvPr/>
        </p:nvCxnSpPr>
        <p:spPr>
          <a:xfrm>
            <a:off x="6755810" y="2024488"/>
            <a:ext cx="9144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B6C2D8-2037-458D-A1B5-DF538DCAD9C4}"/>
              </a:ext>
            </a:extLst>
          </p:cNvPr>
          <p:cNvSpPr txBox="1"/>
          <p:nvPr/>
        </p:nvSpPr>
        <p:spPr>
          <a:xfrm>
            <a:off x="7670210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solidFill>
                  <a:srgbClr val="FE5A5B"/>
                </a:solidFill>
                <a:latin typeface="Arial"/>
                <a:cs typeface="Arial" pitchFamily="34" charset="0"/>
              </a:rPr>
              <a:t>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E5A5B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B8CB01-CA27-48FA-93FA-7A539A739904}"/>
              </a:ext>
            </a:extLst>
          </p:cNvPr>
          <p:cNvCxnSpPr>
            <a:cxnSpLocks/>
          </p:cNvCxnSpPr>
          <p:nvPr/>
        </p:nvCxnSpPr>
        <p:spPr>
          <a:xfrm flipH="1">
            <a:off x="4388440" y="5843162"/>
            <a:ext cx="9144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BB09A85-6C62-4AE3-B9CF-0FBDE5DADD45}"/>
              </a:ext>
            </a:extLst>
          </p:cNvPr>
          <p:cNvCxnSpPr>
            <a:cxnSpLocks/>
          </p:cNvCxnSpPr>
          <p:nvPr/>
        </p:nvCxnSpPr>
        <p:spPr>
          <a:xfrm rot="5400000" flipV="1">
            <a:off x="7464355" y="4927358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031-1624-4E63-AA25-97E0BD8CD711}"/>
              </a:ext>
            </a:extLst>
          </p:cNvPr>
          <p:cNvSpPr txBox="1"/>
          <p:nvPr/>
        </p:nvSpPr>
        <p:spPr>
          <a:xfrm>
            <a:off x="7519407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B954"/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B954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BDB424F-962C-4084-A23C-8E2D3A0743C2}"/>
              </a:ext>
            </a:extLst>
          </p:cNvPr>
          <p:cNvCxnSpPr>
            <a:cxnSpLocks/>
          </p:cNvCxnSpPr>
          <p:nvPr/>
        </p:nvCxnSpPr>
        <p:spPr>
          <a:xfrm rot="5400000" flipH="1">
            <a:off x="3663050" y="2937136"/>
            <a:ext cx="9144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AC86C9-DB6A-4ED5-8FBC-FDED1808E9F4}"/>
              </a:ext>
            </a:extLst>
          </p:cNvPr>
          <p:cNvSpPr txBox="1"/>
          <p:nvPr/>
        </p:nvSpPr>
        <p:spPr>
          <a:xfrm>
            <a:off x="3718713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solidFill>
                  <a:srgbClr val="2CB2D7"/>
                </a:solidFill>
                <a:latin typeface="Arial"/>
                <a:cs typeface="Arial" pitchFamily="34" charset="0"/>
              </a:rPr>
              <a:t>4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2CB2D7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F8E149-B633-421B-A0F3-F4D9F166DC22}"/>
              </a:ext>
            </a:extLst>
          </p:cNvPr>
          <p:cNvGrpSpPr/>
          <p:nvPr/>
        </p:nvGrpSpPr>
        <p:grpSpPr>
          <a:xfrm>
            <a:off x="8224143" y="1747370"/>
            <a:ext cx="3397564" cy="1935924"/>
            <a:chOff x="6559398" y="2244349"/>
            <a:chExt cx="2870352" cy="19359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A72DC-0806-4DF2-8B46-93CA20E5B970}"/>
                </a:ext>
              </a:extLst>
            </p:cNvPr>
            <p:cNvSpPr txBox="1"/>
            <p:nvPr/>
          </p:nvSpPr>
          <p:spPr>
            <a:xfrm>
              <a:off x="6559398" y="2244349"/>
              <a:ext cx="28703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en-US" altLang="ko-KR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Penilai</a:t>
              </a:r>
              <a:r>
                <a:rPr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(</a:t>
              </a:r>
              <a:r>
                <a:rPr lang="en-US" altLang="ko-KR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Asesor</a:t>
              </a:r>
              <a:r>
                <a:rPr lang="en-US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)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4930C-E853-4A1A-BD87-6C275C97E5D7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Melakukan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evaluasi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dan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validasi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lamaran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yang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diajukan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oleh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calon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Mahasiswa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dalam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bentuk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berbagai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dokumen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yang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memadai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untuk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membuktikan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pencapaian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hasil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belajar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mata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kuliah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tertentu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F0351F-2DDE-4C04-BC7E-605293E7E693}"/>
              </a:ext>
            </a:extLst>
          </p:cNvPr>
          <p:cNvGrpSpPr/>
          <p:nvPr/>
        </p:nvGrpSpPr>
        <p:grpSpPr>
          <a:xfrm>
            <a:off x="8322483" y="4294946"/>
            <a:ext cx="3301479" cy="1766647"/>
            <a:chOff x="6559397" y="2244349"/>
            <a:chExt cx="2872316" cy="17666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5276DD-51B6-480C-829F-324D1D2EFCA3}"/>
                </a:ext>
              </a:extLst>
            </p:cNvPr>
            <p:cNvSpPr txBox="1"/>
            <p:nvPr/>
          </p:nvSpPr>
          <p:spPr>
            <a:xfrm>
              <a:off x="6559398" y="2244349"/>
              <a:ext cx="28703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en-US" altLang="ko-KR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Penasihat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2F3A72-71FC-4203-A9A6-34B28D22848E}"/>
                </a:ext>
              </a:extLst>
            </p:cNvPr>
            <p:cNvSpPr txBox="1"/>
            <p:nvPr/>
          </p:nvSpPr>
          <p:spPr>
            <a:xfrm>
              <a:off x="6559397" y="2610613"/>
              <a:ext cx="2872316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Membantu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/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membimbing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calon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dalam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menyiapkan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dokumen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yang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diperlukan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untuk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penilaian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dan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meneruskan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berkas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tersebut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ke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asesor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yang </a:t>
              </a:r>
              <a:r>
                <a:rPr lang="en-US" altLang="ko-KR" sz="17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sesuai</a:t>
              </a:r>
              <a:r>
                <a:rPr lang="en-US" altLang="ko-KR" sz="17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</a:t>
              </a:r>
              <a:endParaRPr kumimoji="0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5409162-E15A-43A1-8BD0-0ACA08012DB7}"/>
              </a:ext>
            </a:extLst>
          </p:cNvPr>
          <p:cNvGrpSpPr/>
          <p:nvPr/>
        </p:nvGrpSpPr>
        <p:grpSpPr>
          <a:xfrm>
            <a:off x="568037" y="1885918"/>
            <a:ext cx="3158229" cy="1935924"/>
            <a:chOff x="6320885" y="2244349"/>
            <a:chExt cx="3158229" cy="19359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4A79C-D4C8-4071-B461-F60985159614}"/>
                </a:ext>
              </a:extLst>
            </p:cNvPr>
            <p:cNvSpPr txBox="1"/>
            <p:nvPr/>
          </p:nvSpPr>
          <p:spPr>
            <a:xfrm>
              <a:off x="6559398" y="2244349"/>
              <a:ext cx="28703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r"/>
              <a:r>
                <a:rPr lang="en-US" altLang="ko-KR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Komite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45FD2E-356B-4F06-B631-4C0EF687EA3D}"/>
                </a:ext>
              </a:extLst>
            </p:cNvPr>
            <p:cNvSpPr txBox="1"/>
            <p:nvPr/>
          </p:nvSpPr>
          <p:spPr>
            <a:xfrm>
              <a:off x="6320885" y="2610613"/>
              <a:ext cx="3158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Bertanggung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jawab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memberikan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persetujuan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hasil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penilaian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RPL.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Terdiri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dari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perwakilan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dosen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dari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berbagai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Prodi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atau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seseorang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yang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ditunjuk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oleh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Pemimpin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Perguruan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Tinggi.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8734A4-7B95-455F-B93C-1053F7E3878B}"/>
              </a:ext>
            </a:extLst>
          </p:cNvPr>
          <p:cNvGrpSpPr/>
          <p:nvPr/>
        </p:nvGrpSpPr>
        <p:grpSpPr>
          <a:xfrm>
            <a:off x="568037" y="4294946"/>
            <a:ext cx="3218447" cy="1935924"/>
            <a:chOff x="6320885" y="2244349"/>
            <a:chExt cx="3218447" cy="19359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C03307-43DB-458B-B289-8C139F7143EE}"/>
                </a:ext>
              </a:extLst>
            </p:cNvPr>
            <p:cNvSpPr txBox="1"/>
            <p:nvPr/>
          </p:nvSpPr>
          <p:spPr>
            <a:xfrm>
              <a:off x="6559398" y="2244349"/>
              <a:ext cx="28703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r"/>
              <a:r>
                <a:rPr lang="en-US" altLang="ko-KR" sz="2000" b="1" dirty="0" err="1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Koordinator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49E24-7442-4B48-BCA3-51D294516990}"/>
                </a:ext>
              </a:extLst>
            </p:cNvPr>
            <p:cNvSpPr txBox="1"/>
            <p:nvPr/>
          </p:nvSpPr>
          <p:spPr>
            <a:xfrm>
              <a:off x="6320885" y="2610613"/>
              <a:ext cx="32184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nn-NO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Mengkoordinasikan dukungan prosedur RPL di tingkat Universitas dan program studi. Koordinator RPL adalah titik kontak pertama untuk  calon  peserta  RPL.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9B3A0128-B702-4F9A-A24A-B8D35339C19C}"/>
              </a:ext>
            </a:extLst>
          </p:cNvPr>
          <p:cNvSpPr/>
          <p:nvPr/>
        </p:nvSpPr>
        <p:spPr>
          <a:xfrm flipH="1">
            <a:off x="5895552" y="504025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7BBB34AD-60BE-4BBD-B3C9-F93267D59530}"/>
              </a:ext>
            </a:extLst>
          </p:cNvPr>
          <p:cNvSpPr/>
          <p:nvPr/>
        </p:nvSpPr>
        <p:spPr>
          <a:xfrm>
            <a:off x="5968919" y="237593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FBDC45-E9FA-4883-9E5F-8CCF88808BB1}"/>
              </a:ext>
            </a:extLst>
          </p:cNvPr>
          <p:cNvSpPr/>
          <p:nvPr/>
        </p:nvSpPr>
        <p:spPr>
          <a:xfrm rot="2700000">
            <a:off x="7342036" y="372313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6FA7E34-045B-48B9-A20E-394AD94BA4A1}"/>
              </a:ext>
            </a:extLst>
          </p:cNvPr>
          <p:cNvSpPr/>
          <p:nvPr/>
        </p:nvSpPr>
        <p:spPr>
          <a:xfrm>
            <a:off x="4600874" y="3772195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3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D1B67E9C-E3DA-458D-BE13-81E2814D16FB}"/>
              </a:ext>
            </a:extLst>
          </p:cNvPr>
          <p:cNvGrpSpPr/>
          <p:nvPr/>
        </p:nvGrpSpPr>
        <p:grpSpPr>
          <a:xfrm>
            <a:off x="3596662" y="753118"/>
            <a:ext cx="703791" cy="3563615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B8A292E7-08A2-4D97-938B-4FFDF6321ACD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EB12E2-127B-4FA9-8129-F58611CE58DE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4BCD708-E0FF-41D2-B58A-9D5F95C62EEA}"/>
              </a:ext>
            </a:extLst>
          </p:cNvPr>
          <p:cNvGrpSpPr/>
          <p:nvPr/>
        </p:nvGrpSpPr>
        <p:grpSpPr>
          <a:xfrm>
            <a:off x="2817582" y="937150"/>
            <a:ext cx="574389" cy="2210752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483539E-8AA9-4A55-ADDC-29895B3AD867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76BA49E-49BC-4F52-93ED-B69F8BBC1604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2C48ABA8-17F0-403B-A19E-5871A3BDC4EA}"/>
              </a:ext>
            </a:extLst>
          </p:cNvPr>
          <p:cNvGrpSpPr/>
          <p:nvPr/>
        </p:nvGrpSpPr>
        <p:grpSpPr>
          <a:xfrm>
            <a:off x="1636802" y="1053317"/>
            <a:ext cx="1437328" cy="4769794"/>
            <a:chOff x="2015424" y="778224"/>
            <a:chExt cx="1437328" cy="4709341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8BF214-B6E4-44F0-877B-B0896A807B5A}"/>
                </a:ext>
              </a:extLst>
            </p:cNvPr>
            <p:cNvSpPr/>
            <p:nvPr/>
          </p:nvSpPr>
          <p:spPr>
            <a:xfrm>
              <a:off x="2717922" y="778224"/>
              <a:ext cx="55697" cy="3243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4A1F0177-066A-47FE-A600-B05C59CE783F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77E3A7CE-4C7E-4ADC-8801-77C7BDC6116A}"/>
              </a:ext>
            </a:extLst>
          </p:cNvPr>
          <p:cNvGrpSpPr/>
          <p:nvPr/>
        </p:nvGrpSpPr>
        <p:grpSpPr>
          <a:xfrm>
            <a:off x="376911" y="1500947"/>
            <a:ext cx="590209" cy="2807167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763B22-4E8D-4B9A-9745-608E60E78043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498644E-141C-412F-AA20-78DC812CEA80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FD07914-90CA-4772-B4E2-F92895838F06}"/>
              </a:ext>
            </a:extLst>
          </p:cNvPr>
          <p:cNvGrpSpPr/>
          <p:nvPr/>
        </p:nvGrpSpPr>
        <p:grpSpPr>
          <a:xfrm>
            <a:off x="1352839" y="1233432"/>
            <a:ext cx="762976" cy="2449850"/>
            <a:chOff x="1591607" y="-20084"/>
            <a:chExt cx="762976" cy="244985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DF1394E-F67E-439A-941F-9DFA51B6B54F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BD5F25F9-C1FD-41EB-A9C2-D22368277C7B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602C3B2-6F3C-42FB-819F-10D5C69E0401}"/>
              </a:ext>
            </a:extLst>
          </p:cNvPr>
          <p:cNvSpPr/>
          <p:nvPr/>
        </p:nvSpPr>
        <p:spPr>
          <a:xfrm>
            <a:off x="8839" y="0"/>
            <a:ext cx="4764128" cy="144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err="1"/>
              <a:t>Asesmen</a:t>
            </a:r>
            <a:r>
              <a:rPr lang="en-US" sz="4800" b="1" dirty="0"/>
              <a:t> &amp; </a:t>
            </a:r>
            <a:r>
              <a:rPr lang="en-US" sz="4800" b="1" dirty="0" err="1"/>
              <a:t>Rekognisi</a:t>
            </a:r>
            <a:endParaRPr lang="en-US" sz="4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4E925-5C8D-4DA7-8BAF-C967D57C788C}"/>
              </a:ext>
            </a:extLst>
          </p:cNvPr>
          <p:cNvSpPr txBox="1"/>
          <p:nvPr/>
        </p:nvSpPr>
        <p:spPr>
          <a:xfrm>
            <a:off x="5105782" y="1735513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9B8B2-2E1D-4553-AA60-A72AA956C5FD}"/>
              </a:ext>
            </a:extLst>
          </p:cNvPr>
          <p:cNvSpPr txBox="1"/>
          <p:nvPr/>
        </p:nvSpPr>
        <p:spPr>
          <a:xfrm>
            <a:off x="6425603" y="1971195"/>
            <a:ext cx="5364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Pengakuan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Lampau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bagi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pemohon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</a:rPr>
              <a:t>dapat</a:t>
            </a:r>
            <a:r>
              <a:rPr lang="en-ID" sz="1400" b="1" dirty="0">
                <a:solidFill>
                  <a:schemeClr val="accent1"/>
                </a:solidFill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</a:rPr>
              <a:t>diakui</a:t>
            </a:r>
            <a:r>
              <a:rPr lang="en-ID" sz="1400" b="1" dirty="0">
                <a:solidFill>
                  <a:schemeClr val="accent1"/>
                </a:solidFill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</a:rPr>
              <a:t>sks</a:t>
            </a:r>
            <a:r>
              <a:rPr lang="en-ID" sz="1400" b="1" dirty="0">
                <a:solidFill>
                  <a:schemeClr val="accent1"/>
                </a:solidFill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</a:rPr>
              <a:t>nya</a:t>
            </a:r>
            <a:r>
              <a:rPr lang="en-ID" sz="1400" b="1" dirty="0">
                <a:solidFill>
                  <a:schemeClr val="accent1"/>
                </a:solidFill>
              </a:rPr>
              <a:t> </a:t>
            </a:r>
            <a:r>
              <a:rPr lang="en-ID" sz="1400" b="1" dirty="0" err="1">
                <a:solidFill>
                  <a:schemeClr val="accent1"/>
                </a:solidFill>
              </a:rPr>
              <a:t>sebanyak-banyaknya</a:t>
            </a:r>
            <a:r>
              <a:rPr lang="en-ID" sz="1400" b="1" dirty="0">
                <a:solidFill>
                  <a:schemeClr val="accent1"/>
                </a:solidFill>
              </a:rPr>
              <a:t> 75% </a:t>
            </a:r>
            <a:r>
              <a:rPr lang="en-ID" sz="1400" b="1" dirty="0" err="1">
                <a:solidFill>
                  <a:schemeClr val="accent1"/>
                </a:solidFill>
              </a:rPr>
              <a:t>dari</a:t>
            </a:r>
            <a:r>
              <a:rPr lang="en-ID" sz="1400" b="1" dirty="0">
                <a:solidFill>
                  <a:schemeClr val="accent1"/>
                </a:solidFill>
              </a:rPr>
              <a:t> total </a:t>
            </a:r>
            <a:r>
              <a:rPr lang="en-ID" sz="1400" b="1" dirty="0" err="1">
                <a:solidFill>
                  <a:schemeClr val="accent1"/>
                </a:solidFill>
              </a:rPr>
              <a:t>sks</a:t>
            </a:r>
            <a:r>
              <a:rPr lang="en-ID" sz="1400" b="1" dirty="0">
                <a:solidFill>
                  <a:schemeClr val="accent1"/>
                </a:solidFill>
              </a:rPr>
              <a:t> yang </a:t>
            </a:r>
            <a:r>
              <a:rPr lang="en-ID" sz="1400" b="1" dirty="0" err="1">
                <a:solidFill>
                  <a:schemeClr val="accent1"/>
                </a:solidFill>
              </a:rPr>
              <a:t>berlaku</a:t>
            </a:r>
            <a:r>
              <a:rPr lang="en-ID" sz="1400" b="1" dirty="0">
                <a:solidFill>
                  <a:schemeClr val="accent1"/>
                </a:solidFill>
              </a:rPr>
              <a:t> pada </a:t>
            </a:r>
            <a:r>
              <a:rPr lang="en-ID" sz="1400" b="1" dirty="0" err="1">
                <a:solidFill>
                  <a:schemeClr val="accent1"/>
                </a:solidFill>
              </a:rPr>
              <a:t>masing-masing</a:t>
            </a:r>
            <a:r>
              <a:rPr lang="en-ID" sz="1400" b="1" dirty="0">
                <a:solidFill>
                  <a:schemeClr val="accent1"/>
                </a:solidFill>
              </a:rPr>
              <a:t> Program </a:t>
            </a:r>
            <a:r>
              <a:rPr lang="en-ID" sz="1400" b="1" dirty="0" err="1">
                <a:solidFill>
                  <a:schemeClr val="accent1"/>
                </a:solidFill>
              </a:rPr>
              <a:t>Studi</a:t>
            </a:r>
            <a:r>
              <a:rPr lang="en-ID" sz="1400" b="1" dirty="0">
                <a:solidFill>
                  <a:schemeClr val="accent1"/>
                </a:solidFill>
              </a:rPr>
              <a:t>.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0F5A8FEF-0E6F-4E86-8339-6A850A4F4234}"/>
              </a:ext>
            </a:extLst>
          </p:cNvPr>
          <p:cNvSpPr/>
          <p:nvPr/>
        </p:nvSpPr>
        <p:spPr>
          <a:xfrm>
            <a:off x="5459111" y="3996227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8A25B772-3187-4DBD-B3E7-B6AEA6BDA6A1}"/>
              </a:ext>
            </a:extLst>
          </p:cNvPr>
          <p:cNvSpPr/>
          <p:nvPr/>
        </p:nvSpPr>
        <p:spPr>
          <a:xfrm>
            <a:off x="5459111" y="511497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E5544ADF-3A50-44DA-8C42-294EECF32EEA}"/>
              </a:ext>
            </a:extLst>
          </p:cNvPr>
          <p:cNvSpPr/>
          <p:nvPr/>
        </p:nvSpPr>
        <p:spPr>
          <a:xfrm>
            <a:off x="5459111" y="299547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177B85-772E-4E2B-A61A-EC1F03DE0342}"/>
              </a:ext>
            </a:extLst>
          </p:cNvPr>
          <p:cNvGrpSpPr/>
          <p:nvPr/>
        </p:nvGrpSpPr>
        <p:grpSpPr>
          <a:xfrm>
            <a:off x="6420764" y="3847697"/>
            <a:ext cx="5369454" cy="1038576"/>
            <a:chOff x="1758834" y="1746060"/>
            <a:chExt cx="2741158" cy="1038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C5E312-5D49-473E-B0C0-C110BFDAD0E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Ijazah dan/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Transkrip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Nilai,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Surat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Keterangan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Lulus Mata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pernah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ditempuh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jenjang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Pendidikan Tinggi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sebelumnya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DB0B77-24A8-40A8-848D-07B91690A35D}"/>
                </a:ext>
              </a:extLst>
            </p:cNvPr>
            <p:cNvSpPr txBox="1"/>
            <p:nvPr/>
          </p:nvSpPr>
          <p:spPr>
            <a:xfrm>
              <a:off x="1758834" y="1746060"/>
              <a:ext cx="274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Bukti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Portofolio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A-1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0401D5A-020F-4189-879D-21020EF4DFE0}"/>
              </a:ext>
            </a:extLst>
          </p:cNvPr>
          <p:cNvGrpSpPr/>
          <p:nvPr/>
        </p:nvGrpSpPr>
        <p:grpSpPr>
          <a:xfrm>
            <a:off x="6420764" y="4980304"/>
            <a:ext cx="5369454" cy="1469463"/>
            <a:chOff x="1758834" y="1773770"/>
            <a:chExt cx="2741158" cy="14694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C20D6-E17C-4E37-B46C-913BFAA5968C}"/>
                </a:ext>
              </a:extLst>
            </p:cNvPr>
            <p:cNvSpPr txBox="1"/>
            <p:nvPr/>
          </p:nvSpPr>
          <p:spPr>
            <a:xfrm>
              <a:off x="1758834" y="2073682"/>
              <a:ext cx="27411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Daftar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Riwayat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pekerjaan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rincian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tugas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Sertifikat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fi-FI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catatan harian pekerjaan yang dilakukan di tempat kerja, Penghargaan dari industri, Sertifikat Pelatihan disertai dengan uraian materi pelatihan dan lamanya pelatihan dsb.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B66E7-08B2-41E9-8C9A-822E0DC19E4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Bukti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Portofolio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 A-2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4D4D1F0-F52A-4427-A987-9E4FB513B2C8}"/>
              </a:ext>
            </a:extLst>
          </p:cNvPr>
          <p:cNvSpPr txBox="1"/>
          <p:nvPr/>
        </p:nvSpPr>
        <p:spPr>
          <a:xfrm>
            <a:off x="6420764" y="2939033"/>
            <a:ext cx="5369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Kuliah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diajukan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Pemohon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RPL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kesesuaian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Mata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Kuliah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(CPMK)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direkognisi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B79D4BE-7AAE-4A27-8BBB-A10F4C8B0C3F}"/>
              </a:ext>
            </a:extLst>
          </p:cNvPr>
          <p:cNvSpPr/>
          <p:nvPr/>
        </p:nvSpPr>
        <p:spPr>
          <a:xfrm>
            <a:off x="5615927" y="318905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A2CAF69-C737-4CA0-81B6-BF9D116751B3}"/>
              </a:ext>
            </a:extLst>
          </p:cNvPr>
          <p:cNvSpPr/>
          <p:nvPr/>
        </p:nvSpPr>
        <p:spPr>
          <a:xfrm>
            <a:off x="5613281" y="417248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15D14D55-4BEC-42E6-B106-022197C44D06}"/>
              </a:ext>
            </a:extLst>
          </p:cNvPr>
          <p:cNvSpPr/>
          <p:nvPr/>
        </p:nvSpPr>
        <p:spPr>
          <a:xfrm>
            <a:off x="5610689" y="530085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A-1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ED48D1E5-6601-434C-A006-077368F8D848}"/>
              </a:ext>
            </a:extLst>
          </p:cNvPr>
          <p:cNvSpPr/>
          <p:nvPr/>
        </p:nvSpPr>
        <p:spPr>
          <a:xfrm>
            <a:off x="9382259" y="1889802"/>
            <a:ext cx="1826139" cy="4373795"/>
          </a:xfrm>
          <a:custGeom>
            <a:avLst/>
            <a:gdLst>
              <a:gd name="connsiteX0" fmla="*/ 160259 w 2416551"/>
              <a:gd name="connsiteY0" fmla="*/ 0 h 4118440"/>
              <a:gd name="connsiteX1" fmla="*/ 1944264 w 2416551"/>
              <a:gd name="connsiteY1" fmla="*/ 0 h 4118440"/>
              <a:gd name="connsiteX2" fmla="*/ 2104523 w 2416551"/>
              <a:gd name="connsiteY2" fmla="*/ 160259 h 4118440"/>
              <a:gd name="connsiteX3" fmla="*/ 2104523 w 2416551"/>
              <a:gd name="connsiteY3" fmla="*/ 1792521 h 4118440"/>
              <a:gd name="connsiteX4" fmla="*/ 2416551 w 2416551"/>
              <a:gd name="connsiteY4" fmla="*/ 2059220 h 4118440"/>
              <a:gd name="connsiteX5" fmla="*/ 2104523 w 2416551"/>
              <a:gd name="connsiteY5" fmla="*/ 2325919 h 4118440"/>
              <a:gd name="connsiteX6" fmla="*/ 2104523 w 2416551"/>
              <a:gd name="connsiteY6" fmla="*/ 3958181 h 4118440"/>
              <a:gd name="connsiteX7" fmla="*/ 1944264 w 2416551"/>
              <a:gd name="connsiteY7" fmla="*/ 4118440 h 4118440"/>
              <a:gd name="connsiteX8" fmla="*/ 160259 w 2416551"/>
              <a:gd name="connsiteY8" fmla="*/ 4118440 h 4118440"/>
              <a:gd name="connsiteX9" fmla="*/ 0 w 2416551"/>
              <a:gd name="connsiteY9" fmla="*/ 3958181 h 4118440"/>
              <a:gd name="connsiteX10" fmla="*/ 0 w 2416551"/>
              <a:gd name="connsiteY10" fmla="*/ 160259 h 4118440"/>
              <a:gd name="connsiteX11" fmla="*/ 160259 w 2416551"/>
              <a:gd name="connsiteY11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1792521 h 4118440"/>
              <a:gd name="connsiteX4" fmla="*/ 2104523 w 2104523"/>
              <a:gd name="connsiteY4" fmla="*/ 2325919 h 4118440"/>
              <a:gd name="connsiteX5" fmla="*/ 2104523 w 2104523"/>
              <a:gd name="connsiteY5" fmla="*/ 3958181 h 4118440"/>
              <a:gd name="connsiteX6" fmla="*/ 1944264 w 2104523"/>
              <a:gd name="connsiteY6" fmla="*/ 4118440 h 4118440"/>
              <a:gd name="connsiteX7" fmla="*/ 160259 w 2104523"/>
              <a:gd name="connsiteY7" fmla="*/ 4118440 h 4118440"/>
              <a:gd name="connsiteX8" fmla="*/ 0 w 2104523"/>
              <a:gd name="connsiteY8" fmla="*/ 3958181 h 4118440"/>
              <a:gd name="connsiteX9" fmla="*/ 0 w 2104523"/>
              <a:gd name="connsiteY9" fmla="*/ 160259 h 4118440"/>
              <a:gd name="connsiteX10" fmla="*/ 160259 w 2104523"/>
              <a:gd name="connsiteY10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2325919 h 4118440"/>
              <a:gd name="connsiteX4" fmla="*/ 2104523 w 2104523"/>
              <a:gd name="connsiteY4" fmla="*/ 3958181 h 4118440"/>
              <a:gd name="connsiteX5" fmla="*/ 1944264 w 2104523"/>
              <a:gd name="connsiteY5" fmla="*/ 4118440 h 4118440"/>
              <a:gd name="connsiteX6" fmla="*/ 160259 w 2104523"/>
              <a:gd name="connsiteY6" fmla="*/ 4118440 h 4118440"/>
              <a:gd name="connsiteX7" fmla="*/ 0 w 2104523"/>
              <a:gd name="connsiteY7" fmla="*/ 3958181 h 4118440"/>
              <a:gd name="connsiteX8" fmla="*/ 0 w 2104523"/>
              <a:gd name="connsiteY8" fmla="*/ 160259 h 4118440"/>
              <a:gd name="connsiteX9" fmla="*/ 160259 w 2104523"/>
              <a:gd name="connsiteY9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3958181 h 4118440"/>
              <a:gd name="connsiteX4" fmla="*/ 1944264 w 2104523"/>
              <a:gd name="connsiteY4" fmla="*/ 4118440 h 4118440"/>
              <a:gd name="connsiteX5" fmla="*/ 160259 w 2104523"/>
              <a:gd name="connsiteY5" fmla="*/ 4118440 h 4118440"/>
              <a:gd name="connsiteX6" fmla="*/ 0 w 2104523"/>
              <a:gd name="connsiteY6" fmla="*/ 3958181 h 4118440"/>
              <a:gd name="connsiteX7" fmla="*/ 0 w 2104523"/>
              <a:gd name="connsiteY7" fmla="*/ 160259 h 4118440"/>
              <a:gd name="connsiteX8" fmla="*/ 160259 w 2104523"/>
              <a:gd name="connsiteY8" fmla="*/ 0 h 4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23" h="4118440">
                <a:moveTo>
                  <a:pt x="160259" y="0"/>
                </a:moveTo>
                <a:lnTo>
                  <a:pt x="1944264" y="0"/>
                </a:lnTo>
                <a:cubicBezTo>
                  <a:pt x="2032773" y="0"/>
                  <a:pt x="2104523" y="71750"/>
                  <a:pt x="2104523" y="160259"/>
                </a:cubicBezTo>
                <a:lnTo>
                  <a:pt x="2104523" y="3958181"/>
                </a:lnTo>
                <a:cubicBezTo>
                  <a:pt x="2104523" y="4046690"/>
                  <a:pt x="2032773" y="4118440"/>
                  <a:pt x="1944264" y="4118440"/>
                </a:cubicBezTo>
                <a:lnTo>
                  <a:pt x="160259" y="4118440"/>
                </a:lnTo>
                <a:cubicBezTo>
                  <a:pt x="71750" y="4118440"/>
                  <a:pt x="0" y="4046690"/>
                  <a:pt x="0" y="3958181"/>
                </a:cubicBezTo>
                <a:lnTo>
                  <a:pt x="0" y="160259"/>
                </a:lnTo>
                <a:cubicBezTo>
                  <a:pt x="0" y="71750"/>
                  <a:pt x="71750" y="0"/>
                  <a:pt x="160259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2B2666BB-135D-415A-9907-0A8D6C547135}"/>
              </a:ext>
            </a:extLst>
          </p:cNvPr>
          <p:cNvGrpSpPr/>
          <p:nvPr/>
        </p:nvGrpSpPr>
        <p:grpSpPr>
          <a:xfrm>
            <a:off x="7282594" y="1889802"/>
            <a:ext cx="2242492" cy="4373795"/>
            <a:chOff x="1136283" y="1903180"/>
            <a:chExt cx="2584348" cy="4118440"/>
          </a:xfrm>
        </p:grpSpPr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75C3C25C-09B3-4F1C-997F-DC6447EDC152}"/>
                </a:ext>
              </a:extLst>
            </p:cNvPr>
            <p:cNvSpPr/>
            <p:nvPr/>
          </p:nvSpPr>
          <p:spPr>
            <a:xfrm rot="5400000">
              <a:off x="2962444" y="3682570"/>
              <a:ext cx="956714" cy="5596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51EEE761-CE14-482B-8D17-0B9397833129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934B6AFE-578E-4842-844A-07355D7CF82A}"/>
              </a:ext>
            </a:extLst>
          </p:cNvPr>
          <p:cNvGrpSpPr/>
          <p:nvPr/>
        </p:nvGrpSpPr>
        <p:grpSpPr>
          <a:xfrm>
            <a:off x="5182930" y="1861227"/>
            <a:ext cx="2242492" cy="4373795"/>
            <a:chOff x="1136283" y="1903180"/>
            <a:chExt cx="2584348" cy="4118440"/>
          </a:xfrm>
        </p:grpSpPr>
        <p:sp>
          <p:nvSpPr>
            <p:cNvPr id="8" name="Isosceles Triangle 40">
              <a:extLst>
                <a:ext uri="{FF2B5EF4-FFF2-40B4-BE49-F238E27FC236}">
                  <a16:creationId xmlns:a16="http://schemas.microsoft.com/office/drawing/2014/main" id="{F4F51F45-2073-426D-BD74-B03F67E1A949}"/>
                </a:ext>
              </a:extLst>
            </p:cNvPr>
            <p:cNvSpPr/>
            <p:nvPr/>
          </p:nvSpPr>
          <p:spPr>
            <a:xfrm rot="5400000">
              <a:off x="2962444" y="3682570"/>
              <a:ext cx="956714" cy="5596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0D88D9B5-EB90-4F39-9F36-BBA94526FFBC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7557AC24-BBF5-4D93-8A77-1DBD360F071C}"/>
              </a:ext>
            </a:extLst>
          </p:cNvPr>
          <p:cNvGrpSpPr/>
          <p:nvPr/>
        </p:nvGrpSpPr>
        <p:grpSpPr>
          <a:xfrm>
            <a:off x="3083266" y="1832652"/>
            <a:ext cx="2242492" cy="4373795"/>
            <a:chOff x="1136283" y="1903180"/>
            <a:chExt cx="2584348" cy="4118440"/>
          </a:xfrm>
        </p:grpSpPr>
        <p:sp>
          <p:nvSpPr>
            <p:cNvPr id="11" name="Isosceles Triangle 43">
              <a:extLst>
                <a:ext uri="{FF2B5EF4-FFF2-40B4-BE49-F238E27FC236}">
                  <a16:creationId xmlns:a16="http://schemas.microsoft.com/office/drawing/2014/main" id="{047230E3-B718-4A28-81F2-3A361339F560}"/>
                </a:ext>
              </a:extLst>
            </p:cNvPr>
            <p:cNvSpPr/>
            <p:nvPr/>
          </p:nvSpPr>
          <p:spPr>
            <a:xfrm rot="5400000">
              <a:off x="2962444" y="3682570"/>
              <a:ext cx="956714" cy="55966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B922E29F-BB12-48A0-A741-F708BD46541B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5C0D80B-DB41-4C53-AA0B-D7EDD2E79B08}"/>
              </a:ext>
            </a:extLst>
          </p:cNvPr>
          <p:cNvGrpSpPr/>
          <p:nvPr/>
        </p:nvGrpSpPr>
        <p:grpSpPr>
          <a:xfrm>
            <a:off x="983602" y="1832651"/>
            <a:ext cx="2242492" cy="4373795"/>
            <a:chOff x="1136283" y="1903180"/>
            <a:chExt cx="2584348" cy="4118440"/>
          </a:xfrm>
        </p:grpSpPr>
        <p:sp>
          <p:nvSpPr>
            <p:cNvPr id="14" name="Isosceles Triangle 46">
              <a:extLst>
                <a:ext uri="{FF2B5EF4-FFF2-40B4-BE49-F238E27FC236}">
                  <a16:creationId xmlns:a16="http://schemas.microsoft.com/office/drawing/2014/main" id="{36E77D56-C964-42F1-8A52-67BC23522625}"/>
                </a:ext>
              </a:extLst>
            </p:cNvPr>
            <p:cNvSpPr/>
            <p:nvPr/>
          </p:nvSpPr>
          <p:spPr>
            <a:xfrm rot="5400000">
              <a:off x="2962444" y="3682570"/>
              <a:ext cx="956714" cy="55966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66FB2692-2DD3-4E5C-BE98-D92382D4675A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FEC2861-C8BA-4E2D-9F76-5594B09DD5A1}"/>
              </a:ext>
            </a:extLst>
          </p:cNvPr>
          <p:cNvSpPr txBox="1"/>
          <p:nvPr/>
        </p:nvSpPr>
        <p:spPr>
          <a:xfrm>
            <a:off x="1843668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6"/>
                </a:solidFill>
                <a:cs typeface="Arial" pitchFamily="34" charset="0"/>
              </a:rPr>
              <a:t>1</a:t>
            </a:r>
            <a:endParaRPr lang="ko-KR" altLang="en-US" sz="6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5DF77-295B-4D0B-B02D-71C27E9B33D4}"/>
              </a:ext>
            </a:extLst>
          </p:cNvPr>
          <p:cNvSpPr txBox="1"/>
          <p:nvPr/>
        </p:nvSpPr>
        <p:spPr>
          <a:xfrm>
            <a:off x="3942639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6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44594-1761-476E-80C7-C049B531D672}"/>
              </a:ext>
            </a:extLst>
          </p:cNvPr>
          <p:cNvSpPr txBox="1"/>
          <p:nvPr/>
        </p:nvSpPr>
        <p:spPr>
          <a:xfrm>
            <a:off x="10239552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4"/>
                </a:solidFill>
                <a:cs typeface="Arial" pitchFamily="34" charset="0"/>
              </a:rPr>
              <a:t>5</a:t>
            </a:r>
            <a:endParaRPr lang="ko-KR" altLang="en-US" sz="6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2B583F-DD64-44D4-A3FA-F38734E42B22}"/>
              </a:ext>
            </a:extLst>
          </p:cNvPr>
          <p:cNvSpPr txBox="1"/>
          <p:nvPr/>
        </p:nvSpPr>
        <p:spPr>
          <a:xfrm>
            <a:off x="6041610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6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DD158E-942A-4683-9295-FD0DDFB3DE24}"/>
              </a:ext>
            </a:extLst>
          </p:cNvPr>
          <p:cNvSpPr txBox="1"/>
          <p:nvPr/>
        </p:nvSpPr>
        <p:spPr>
          <a:xfrm>
            <a:off x="8140581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3774E-19CD-45D2-8F09-7F35CD16870E}"/>
              </a:ext>
            </a:extLst>
          </p:cNvPr>
          <p:cNvSpPr txBox="1"/>
          <p:nvPr/>
        </p:nvSpPr>
        <p:spPr>
          <a:xfrm>
            <a:off x="3107874" y="3008197"/>
            <a:ext cx="1779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Pemohon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Tipe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A1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pernah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menempuh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pendidikan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status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pindahan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mengundurkan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diri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BAE10-531C-48EA-AA54-8D83CDB55B5F}"/>
              </a:ext>
            </a:extLst>
          </p:cNvPr>
          <p:cNvSpPr txBox="1"/>
          <p:nvPr/>
        </p:nvSpPr>
        <p:spPr>
          <a:xfrm>
            <a:off x="968028" y="3008197"/>
            <a:ext cx="1859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Pemohon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Tipe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A1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lulusan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pendidikan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formal minimal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Sekolah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Menengah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Atas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(SMA)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sederajat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6E8C5-4742-47AA-B48D-F87837715104}"/>
              </a:ext>
            </a:extLst>
          </p:cNvPr>
          <p:cNvSpPr txBox="1"/>
          <p:nvPr/>
        </p:nvSpPr>
        <p:spPr>
          <a:xfrm>
            <a:off x="5167356" y="2994342"/>
            <a:ext cx="1915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Mengisi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diantaranya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82550" indent="-82550">
              <a:buFontTx/>
              <a:buChar char="-"/>
            </a:pP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Konsultasi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Pra-Asesmen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Permohonan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Mengikuti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Daftar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Riwayat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Hidup</a:t>
            </a:r>
            <a:endParaRPr lang="en-ID" altLang="ko-K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Evaluasi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E04C7-8B07-44C8-A1A9-DB84DE66855D}"/>
              </a:ext>
            </a:extLst>
          </p:cNvPr>
          <p:cNvSpPr txBox="1"/>
          <p:nvPr/>
        </p:nvSpPr>
        <p:spPr>
          <a:xfrm>
            <a:off x="7309975" y="3035907"/>
            <a:ext cx="1780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Fotokopi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Ijazah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pendidikan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formal  dan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transkrip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perguruan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sebelumnya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3634D-80D1-40F4-B3B0-CAE41639C374}"/>
              </a:ext>
            </a:extLst>
          </p:cNvPr>
          <p:cNvSpPr txBox="1"/>
          <p:nvPr/>
        </p:nvSpPr>
        <p:spPr>
          <a:xfrm>
            <a:off x="9366685" y="3008197"/>
            <a:ext cx="1826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Surat Keputusan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Pengunduran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Surat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Keterangan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Pindah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Kuliah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perguruan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asal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A-2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ED48D1E5-6601-434C-A006-077368F8D848}"/>
              </a:ext>
            </a:extLst>
          </p:cNvPr>
          <p:cNvSpPr/>
          <p:nvPr/>
        </p:nvSpPr>
        <p:spPr>
          <a:xfrm>
            <a:off x="9382259" y="1889802"/>
            <a:ext cx="1826139" cy="4373795"/>
          </a:xfrm>
          <a:custGeom>
            <a:avLst/>
            <a:gdLst>
              <a:gd name="connsiteX0" fmla="*/ 160259 w 2416551"/>
              <a:gd name="connsiteY0" fmla="*/ 0 h 4118440"/>
              <a:gd name="connsiteX1" fmla="*/ 1944264 w 2416551"/>
              <a:gd name="connsiteY1" fmla="*/ 0 h 4118440"/>
              <a:gd name="connsiteX2" fmla="*/ 2104523 w 2416551"/>
              <a:gd name="connsiteY2" fmla="*/ 160259 h 4118440"/>
              <a:gd name="connsiteX3" fmla="*/ 2104523 w 2416551"/>
              <a:gd name="connsiteY3" fmla="*/ 1792521 h 4118440"/>
              <a:gd name="connsiteX4" fmla="*/ 2416551 w 2416551"/>
              <a:gd name="connsiteY4" fmla="*/ 2059220 h 4118440"/>
              <a:gd name="connsiteX5" fmla="*/ 2104523 w 2416551"/>
              <a:gd name="connsiteY5" fmla="*/ 2325919 h 4118440"/>
              <a:gd name="connsiteX6" fmla="*/ 2104523 w 2416551"/>
              <a:gd name="connsiteY6" fmla="*/ 3958181 h 4118440"/>
              <a:gd name="connsiteX7" fmla="*/ 1944264 w 2416551"/>
              <a:gd name="connsiteY7" fmla="*/ 4118440 h 4118440"/>
              <a:gd name="connsiteX8" fmla="*/ 160259 w 2416551"/>
              <a:gd name="connsiteY8" fmla="*/ 4118440 h 4118440"/>
              <a:gd name="connsiteX9" fmla="*/ 0 w 2416551"/>
              <a:gd name="connsiteY9" fmla="*/ 3958181 h 4118440"/>
              <a:gd name="connsiteX10" fmla="*/ 0 w 2416551"/>
              <a:gd name="connsiteY10" fmla="*/ 160259 h 4118440"/>
              <a:gd name="connsiteX11" fmla="*/ 160259 w 2416551"/>
              <a:gd name="connsiteY11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1792521 h 4118440"/>
              <a:gd name="connsiteX4" fmla="*/ 2104523 w 2104523"/>
              <a:gd name="connsiteY4" fmla="*/ 2325919 h 4118440"/>
              <a:gd name="connsiteX5" fmla="*/ 2104523 w 2104523"/>
              <a:gd name="connsiteY5" fmla="*/ 3958181 h 4118440"/>
              <a:gd name="connsiteX6" fmla="*/ 1944264 w 2104523"/>
              <a:gd name="connsiteY6" fmla="*/ 4118440 h 4118440"/>
              <a:gd name="connsiteX7" fmla="*/ 160259 w 2104523"/>
              <a:gd name="connsiteY7" fmla="*/ 4118440 h 4118440"/>
              <a:gd name="connsiteX8" fmla="*/ 0 w 2104523"/>
              <a:gd name="connsiteY8" fmla="*/ 3958181 h 4118440"/>
              <a:gd name="connsiteX9" fmla="*/ 0 w 2104523"/>
              <a:gd name="connsiteY9" fmla="*/ 160259 h 4118440"/>
              <a:gd name="connsiteX10" fmla="*/ 160259 w 2104523"/>
              <a:gd name="connsiteY10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2325919 h 4118440"/>
              <a:gd name="connsiteX4" fmla="*/ 2104523 w 2104523"/>
              <a:gd name="connsiteY4" fmla="*/ 3958181 h 4118440"/>
              <a:gd name="connsiteX5" fmla="*/ 1944264 w 2104523"/>
              <a:gd name="connsiteY5" fmla="*/ 4118440 h 4118440"/>
              <a:gd name="connsiteX6" fmla="*/ 160259 w 2104523"/>
              <a:gd name="connsiteY6" fmla="*/ 4118440 h 4118440"/>
              <a:gd name="connsiteX7" fmla="*/ 0 w 2104523"/>
              <a:gd name="connsiteY7" fmla="*/ 3958181 h 4118440"/>
              <a:gd name="connsiteX8" fmla="*/ 0 w 2104523"/>
              <a:gd name="connsiteY8" fmla="*/ 160259 h 4118440"/>
              <a:gd name="connsiteX9" fmla="*/ 160259 w 2104523"/>
              <a:gd name="connsiteY9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3958181 h 4118440"/>
              <a:gd name="connsiteX4" fmla="*/ 1944264 w 2104523"/>
              <a:gd name="connsiteY4" fmla="*/ 4118440 h 4118440"/>
              <a:gd name="connsiteX5" fmla="*/ 160259 w 2104523"/>
              <a:gd name="connsiteY5" fmla="*/ 4118440 h 4118440"/>
              <a:gd name="connsiteX6" fmla="*/ 0 w 2104523"/>
              <a:gd name="connsiteY6" fmla="*/ 3958181 h 4118440"/>
              <a:gd name="connsiteX7" fmla="*/ 0 w 2104523"/>
              <a:gd name="connsiteY7" fmla="*/ 160259 h 4118440"/>
              <a:gd name="connsiteX8" fmla="*/ 160259 w 2104523"/>
              <a:gd name="connsiteY8" fmla="*/ 0 h 4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23" h="4118440">
                <a:moveTo>
                  <a:pt x="160259" y="0"/>
                </a:moveTo>
                <a:lnTo>
                  <a:pt x="1944264" y="0"/>
                </a:lnTo>
                <a:cubicBezTo>
                  <a:pt x="2032773" y="0"/>
                  <a:pt x="2104523" y="71750"/>
                  <a:pt x="2104523" y="160259"/>
                </a:cubicBezTo>
                <a:lnTo>
                  <a:pt x="2104523" y="3958181"/>
                </a:lnTo>
                <a:cubicBezTo>
                  <a:pt x="2104523" y="4046690"/>
                  <a:pt x="2032773" y="4118440"/>
                  <a:pt x="1944264" y="4118440"/>
                </a:cubicBezTo>
                <a:lnTo>
                  <a:pt x="160259" y="4118440"/>
                </a:lnTo>
                <a:cubicBezTo>
                  <a:pt x="71750" y="4118440"/>
                  <a:pt x="0" y="4046690"/>
                  <a:pt x="0" y="3958181"/>
                </a:cubicBezTo>
                <a:lnTo>
                  <a:pt x="0" y="160259"/>
                </a:lnTo>
                <a:cubicBezTo>
                  <a:pt x="0" y="71750"/>
                  <a:pt x="71750" y="0"/>
                  <a:pt x="160259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2B2666BB-135D-415A-9907-0A8D6C547135}"/>
              </a:ext>
            </a:extLst>
          </p:cNvPr>
          <p:cNvGrpSpPr/>
          <p:nvPr/>
        </p:nvGrpSpPr>
        <p:grpSpPr>
          <a:xfrm>
            <a:off x="7282594" y="1889802"/>
            <a:ext cx="2214782" cy="4373795"/>
            <a:chOff x="1136283" y="1903180"/>
            <a:chExt cx="2552414" cy="4118440"/>
          </a:xfrm>
        </p:grpSpPr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75C3C25C-09B3-4F1C-997F-DC6447EDC152}"/>
                </a:ext>
              </a:extLst>
            </p:cNvPr>
            <p:cNvSpPr/>
            <p:nvPr/>
          </p:nvSpPr>
          <p:spPr>
            <a:xfrm rot="5400000">
              <a:off x="2930510" y="3682570"/>
              <a:ext cx="956714" cy="559661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51EEE761-CE14-482B-8D17-0B9397833129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934B6AFE-578E-4842-844A-07355D7CF82A}"/>
              </a:ext>
            </a:extLst>
          </p:cNvPr>
          <p:cNvGrpSpPr/>
          <p:nvPr/>
        </p:nvGrpSpPr>
        <p:grpSpPr>
          <a:xfrm>
            <a:off x="5182930" y="1861227"/>
            <a:ext cx="2200927" cy="4373795"/>
            <a:chOff x="1136283" y="1903180"/>
            <a:chExt cx="2536447" cy="4118440"/>
          </a:xfrm>
        </p:grpSpPr>
        <p:sp>
          <p:nvSpPr>
            <p:cNvPr id="8" name="Isosceles Triangle 40">
              <a:extLst>
                <a:ext uri="{FF2B5EF4-FFF2-40B4-BE49-F238E27FC236}">
                  <a16:creationId xmlns:a16="http://schemas.microsoft.com/office/drawing/2014/main" id="{F4F51F45-2073-426D-BD74-B03F67E1A949}"/>
                </a:ext>
              </a:extLst>
            </p:cNvPr>
            <p:cNvSpPr/>
            <p:nvPr/>
          </p:nvSpPr>
          <p:spPr>
            <a:xfrm rot="5400000">
              <a:off x="2914543" y="3682570"/>
              <a:ext cx="956714" cy="559661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0D88D9B5-EB90-4F39-9F36-BBA94526FFBC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7557AC24-BBF5-4D93-8A77-1DBD360F071C}"/>
              </a:ext>
            </a:extLst>
          </p:cNvPr>
          <p:cNvGrpSpPr/>
          <p:nvPr/>
        </p:nvGrpSpPr>
        <p:grpSpPr>
          <a:xfrm>
            <a:off x="3083266" y="1832652"/>
            <a:ext cx="2214782" cy="4373795"/>
            <a:chOff x="1136283" y="1903180"/>
            <a:chExt cx="2552414" cy="4118440"/>
          </a:xfrm>
        </p:grpSpPr>
        <p:sp>
          <p:nvSpPr>
            <p:cNvPr id="11" name="Isosceles Triangle 43">
              <a:extLst>
                <a:ext uri="{FF2B5EF4-FFF2-40B4-BE49-F238E27FC236}">
                  <a16:creationId xmlns:a16="http://schemas.microsoft.com/office/drawing/2014/main" id="{047230E3-B718-4A28-81F2-3A361339F560}"/>
                </a:ext>
              </a:extLst>
            </p:cNvPr>
            <p:cNvSpPr/>
            <p:nvPr/>
          </p:nvSpPr>
          <p:spPr>
            <a:xfrm rot="5400000">
              <a:off x="2930510" y="3682570"/>
              <a:ext cx="956714" cy="559661"/>
            </a:xfrm>
            <a:prstGeom prst="triangl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B922E29F-BB12-48A0-A741-F708BD46541B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5C0D80B-DB41-4C53-AA0B-D7EDD2E79B08}"/>
              </a:ext>
            </a:extLst>
          </p:cNvPr>
          <p:cNvGrpSpPr/>
          <p:nvPr/>
        </p:nvGrpSpPr>
        <p:grpSpPr>
          <a:xfrm>
            <a:off x="983602" y="1832651"/>
            <a:ext cx="2214782" cy="4373795"/>
            <a:chOff x="1136283" y="1903180"/>
            <a:chExt cx="2552414" cy="4118440"/>
          </a:xfrm>
        </p:grpSpPr>
        <p:sp>
          <p:nvSpPr>
            <p:cNvPr id="14" name="Isosceles Triangle 46">
              <a:extLst>
                <a:ext uri="{FF2B5EF4-FFF2-40B4-BE49-F238E27FC236}">
                  <a16:creationId xmlns:a16="http://schemas.microsoft.com/office/drawing/2014/main" id="{36E77D56-C964-42F1-8A52-67BC23522625}"/>
                </a:ext>
              </a:extLst>
            </p:cNvPr>
            <p:cNvSpPr/>
            <p:nvPr/>
          </p:nvSpPr>
          <p:spPr>
            <a:xfrm rot="5400000">
              <a:off x="2930510" y="3682570"/>
              <a:ext cx="956714" cy="55966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66FB2692-2DD3-4E5C-BE98-D92382D4675A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FEC2861-C8BA-4E2D-9F76-5594B09DD5A1}"/>
              </a:ext>
            </a:extLst>
          </p:cNvPr>
          <p:cNvSpPr txBox="1"/>
          <p:nvPr/>
        </p:nvSpPr>
        <p:spPr>
          <a:xfrm>
            <a:off x="1843668" y="1748939"/>
            <a:ext cx="966072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6"/>
                </a:solidFill>
                <a:cs typeface="Arial" pitchFamily="34" charset="0"/>
              </a:rPr>
              <a:t>1</a:t>
            </a:r>
            <a:endParaRPr lang="ko-KR" altLang="en-US" sz="6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5DF77-295B-4D0B-B02D-71C27E9B33D4}"/>
              </a:ext>
            </a:extLst>
          </p:cNvPr>
          <p:cNvSpPr txBox="1"/>
          <p:nvPr/>
        </p:nvSpPr>
        <p:spPr>
          <a:xfrm>
            <a:off x="3942639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6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44594-1761-476E-80C7-C049B531D672}"/>
              </a:ext>
            </a:extLst>
          </p:cNvPr>
          <p:cNvSpPr txBox="1"/>
          <p:nvPr/>
        </p:nvSpPr>
        <p:spPr>
          <a:xfrm>
            <a:off x="10239552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4"/>
                </a:solidFill>
                <a:cs typeface="Arial" pitchFamily="34" charset="0"/>
              </a:rPr>
              <a:t>5</a:t>
            </a:r>
            <a:endParaRPr lang="ko-KR" altLang="en-US" sz="6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2B583F-DD64-44D4-A3FA-F38734E42B22}"/>
              </a:ext>
            </a:extLst>
          </p:cNvPr>
          <p:cNvSpPr txBox="1"/>
          <p:nvPr/>
        </p:nvSpPr>
        <p:spPr>
          <a:xfrm>
            <a:off x="6041610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6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DD158E-942A-4683-9295-FD0DDFB3DE24}"/>
              </a:ext>
            </a:extLst>
          </p:cNvPr>
          <p:cNvSpPr txBox="1"/>
          <p:nvPr/>
        </p:nvSpPr>
        <p:spPr>
          <a:xfrm>
            <a:off x="8140581" y="1748939"/>
            <a:ext cx="9660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3774E-19CD-45D2-8F09-7F35CD16870E}"/>
              </a:ext>
            </a:extLst>
          </p:cNvPr>
          <p:cNvSpPr txBox="1"/>
          <p:nvPr/>
        </p:nvSpPr>
        <p:spPr>
          <a:xfrm>
            <a:off x="3107874" y="2786517"/>
            <a:ext cx="1779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Pemohon</a:t>
            </a:r>
            <a:r>
              <a:rPr lang="en-ID" dirty="0"/>
              <a:t> RPL </a:t>
            </a:r>
            <a:r>
              <a:rPr lang="en-ID" dirty="0" err="1"/>
              <a:t>Tipe</a:t>
            </a:r>
            <a:r>
              <a:rPr lang="en-ID" dirty="0"/>
              <a:t> A2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pendidikan</a:t>
            </a:r>
            <a:endParaRPr lang="en-ID" dirty="0"/>
          </a:p>
          <a:p>
            <a:r>
              <a:rPr lang="en-ID" dirty="0"/>
              <a:t>nonformal/ informal </a:t>
            </a:r>
            <a:r>
              <a:rPr lang="en-ID" dirty="0" err="1"/>
              <a:t>selama</a:t>
            </a:r>
            <a:r>
              <a:rPr lang="en-ID" dirty="0"/>
              <a:t> minimal 2 </a:t>
            </a:r>
            <a:r>
              <a:rPr lang="en-ID" dirty="0" err="1"/>
              <a:t>tahun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BAE10-531C-48EA-AA54-8D83CDB55B5F}"/>
              </a:ext>
            </a:extLst>
          </p:cNvPr>
          <p:cNvSpPr txBox="1"/>
          <p:nvPr/>
        </p:nvSpPr>
        <p:spPr>
          <a:xfrm>
            <a:off x="968028" y="2786517"/>
            <a:ext cx="1859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Pemohon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Tipe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A2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lulusan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pendidikan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formal minimal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Sekolah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Menengah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Atas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(SMA)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sederajat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6E8C5-4742-47AA-B48D-F87837715104}"/>
              </a:ext>
            </a:extLst>
          </p:cNvPr>
          <p:cNvSpPr txBox="1"/>
          <p:nvPr/>
        </p:nvSpPr>
        <p:spPr>
          <a:xfrm>
            <a:off x="5167356" y="2744952"/>
            <a:ext cx="1915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Mengisi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diantaranya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82550" indent="-82550">
              <a:buFontTx/>
              <a:buChar char="-"/>
            </a:pP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Konsultasi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Pra-Asesmen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Permohonan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Mengikuti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Daftar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Riwayat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Hidup</a:t>
            </a:r>
            <a:endParaRPr lang="en-ID" altLang="ko-K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Evaluasi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Diri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RPL</a:t>
            </a:r>
          </a:p>
          <a:p>
            <a:pPr marL="82550" indent="-82550">
              <a:buFontTx/>
              <a:buChar char="-"/>
            </a:pP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Formulir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Tanda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Terima</a:t>
            </a:r>
            <a:r>
              <a:rPr lang="en-ID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Portofolio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E04C7-8B07-44C8-A1A9-DB84DE66855D}"/>
              </a:ext>
            </a:extLst>
          </p:cNvPr>
          <p:cNvSpPr txBox="1"/>
          <p:nvPr/>
        </p:nvSpPr>
        <p:spPr>
          <a:xfrm>
            <a:off x="7309975" y="2814227"/>
            <a:ext cx="1780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Fotokopi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Ijazah dan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transkrip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Pendidikan formal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sebelumnya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3634D-80D1-40F4-B3B0-CAE41639C374}"/>
              </a:ext>
            </a:extLst>
          </p:cNvPr>
          <p:cNvSpPr txBox="1"/>
          <p:nvPr/>
        </p:nvSpPr>
        <p:spPr>
          <a:xfrm>
            <a:off x="9366685" y="2786517"/>
            <a:ext cx="1826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Bukti-bukti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autentik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menunjukkan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telah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mengikuti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pendidikan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nonformal, informal, dan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pengalaman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(Valid,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Asli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Terkini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Memadai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8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17829"/>
            <a:ext cx="11573197" cy="724247"/>
          </a:xfrm>
        </p:spPr>
        <p:txBody>
          <a:bodyPr/>
          <a:lstStyle/>
          <a:p>
            <a:r>
              <a:rPr lang="en-US" b="1" dirty="0" err="1"/>
              <a:t>Tahapan</a:t>
            </a:r>
            <a:r>
              <a:rPr lang="en-US" b="1" dirty="0"/>
              <a:t> A-1</a:t>
            </a:r>
          </a:p>
        </p:txBody>
      </p:sp>
      <p:sp>
        <p:nvSpPr>
          <p:cNvPr id="3" name="Graphic 40" descr="7">
            <a:extLst>
              <a:ext uri="{FF2B5EF4-FFF2-40B4-BE49-F238E27FC236}">
                <a16:creationId xmlns:a16="http://schemas.microsoft.com/office/drawing/2014/main" id="{244C7D2D-6986-4380-A332-631FA38FCA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6301660" y="381074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2469504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1153297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815225" y="378571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1153297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BF0685B-9F92-4B56-9794-C4E13C4F5473}"/>
              </a:ext>
            </a:extLst>
          </p:cNvPr>
          <p:cNvSpPr/>
          <p:nvPr/>
        </p:nvSpPr>
        <p:spPr>
          <a:xfrm>
            <a:off x="6301660" y="2494535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B6347-C6D6-4BDA-AC6D-40E2D746C559}"/>
              </a:ext>
            </a:extLst>
          </p:cNvPr>
          <p:cNvSpPr txBox="1"/>
          <p:nvPr/>
        </p:nvSpPr>
        <p:spPr>
          <a:xfrm>
            <a:off x="1938666" y="1256630"/>
            <a:ext cx="393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Pemohon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mendaftar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kemudian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Melakukan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konsultasi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Pengelola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RPL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96592-556B-48B6-BDF5-D169C48EDD4F}"/>
              </a:ext>
            </a:extLst>
          </p:cNvPr>
          <p:cNvSpPr txBox="1"/>
          <p:nvPr/>
        </p:nvSpPr>
        <p:spPr>
          <a:xfrm>
            <a:off x="1938665" y="2717129"/>
            <a:ext cx="371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Mengisi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Formulir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Pendaftaran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Menyiapkan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Transkrip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 Nilai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78C6E-E665-4E99-987B-027DE952917F}"/>
              </a:ext>
            </a:extLst>
          </p:cNvPr>
          <p:cNvSpPr txBox="1"/>
          <p:nvPr/>
        </p:nvSpPr>
        <p:spPr>
          <a:xfrm>
            <a:off x="1881196" y="3886674"/>
            <a:ext cx="407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Selesai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mengisi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formulir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diserahkan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pengelola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RPL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/ Prodi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B5048-9068-4B44-8FC1-9B96B6EE842D}"/>
              </a:ext>
            </a:extLst>
          </p:cNvPr>
          <p:cNvSpPr txBox="1"/>
          <p:nvPr/>
        </p:nvSpPr>
        <p:spPr>
          <a:xfrm>
            <a:off x="7377057" y="1381325"/>
            <a:ext cx="399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Asesor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Berita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Acara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konversi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sks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DB1D97-4934-4C83-949B-7BBA024E24B8}"/>
              </a:ext>
            </a:extLst>
          </p:cNvPr>
          <p:cNvSpPr txBox="1"/>
          <p:nvPr/>
        </p:nvSpPr>
        <p:spPr>
          <a:xfrm>
            <a:off x="7422985" y="2606289"/>
            <a:ext cx="382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Penerbitan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Surat Keputusan Hasil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Alih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Tim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/ Prodi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6DC3D0-76E6-481F-8BB4-6BD165851AB7}"/>
              </a:ext>
            </a:extLst>
          </p:cNvPr>
          <p:cNvSpPr txBox="1"/>
          <p:nvPr/>
        </p:nvSpPr>
        <p:spPr>
          <a:xfrm>
            <a:off x="7395280" y="3892096"/>
            <a:ext cx="417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Pengumuman</a:t>
            </a:r>
            <a:r>
              <a:rPr lang="en-ID" b="1" dirty="0">
                <a:solidFill>
                  <a:schemeClr val="bg1"/>
                </a:solidFill>
              </a:rPr>
              <a:t> SK </a:t>
            </a:r>
            <a:r>
              <a:rPr lang="en-ID" b="1" dirty="0" err="1">
                <a:solidFill>
                  <a:schemeClr val="bg1"/>
                </a:solidFill>
              </a:rPr>
              <a:t>Rektor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berisi</a:t>
            </a:r>
            <a:r>
              <a:rPr lang="en-ID" b="1" dirty="0">
                <a:solidFill>
                  <a:schemeClr val="bg1"/>
                </a:solidFill>
              </a:rPr>
              <a:t> daftar </a:t>
            </a:r>
            <a:r>
              <a:rPr lang="en-ID" b="1" dirty="0" err="1">
                <a:solidFill>
                  <a:schemeClr val="bg1"/>
                </a:solidFill>
              </a:rPr>
              <a:t>mahasiswa</a:t>
            </a:r>
            <a:r>
              <a:rPr lang="en-ID" b="1" dirty="0">
                <a:solidFill>
                  <a:schemeClr val="bg1"/>
                </a:solidFill>
              </a:rPr>
              <a:t> RPL </a:t>
            </a:r>
            <a:r>
              <a:rPr lang="en-ID" b="1" dirty="0" err="1">
                <a:solidFill>
                  <a:schemeClr val="bg1"/>
                </a:solidFill>
              </a:rPr>
              <a:t>beserta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jumlah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sks</a:t>
            </a:r>
            <a:r>
              <a:rPr lang="en-ID" b="1" dirty="0">
                <a:solidFill>
                  <a:schemeClr val="bg1"/>
                </a:solidFill>
              </a:rPr>
              <a:t> yang </a:t>
            </a:r>
            <a:r>
              <a:rPr lang="en-ID" b="1" dirty="0" err="1">
                <a:solidFill>
                  <a:schemeClr val="bg1"/>
                </a:solidFill>
              </a:rPr>
              <a:t>sudah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direkognisi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Graphic 40">
            <a:extLst>
              <a:ext uri="{FF2B5EF4-FFF2-40B4-BE49-F238E27FC236}">
                <a16:creationId xmlns:a16="http://schemas.microsoft.com/office/drawing/2014/main" id="{A8DA274A-4E6F-44D3-AD8A-2E25A0D2B6FE}"/>
              </a:ext>
            </a:extLst>
          </p:cNvPr>
          <p:cNvSpPr/>
          <p:nvPr/>
        </p:nvSpPr>
        <p:spPr>
          <a:xfrm flipV="1">
            <a:off x="813650" y="5121545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13E286-ABE2-4CAB-A9C4-DB928A205F88}"/>
              </a:ext>
            </a:extLst>
          </p:cNvPr>
          <p:cNvSpPr txBox="1"/>
          <p:nvPr/>
        </p:nvSpPr>
        <p:spPr>
          <a:xfrm>
            <a:off x="1889047" y="5349573"/>
            <a:ext cx="399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dokumen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Alih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Konversi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sks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oleh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Asesor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RPL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90D0A-AF60-4AE8-857F-BFBEB1BB8773}"/>
              </a:ext>
            </a:extLst>
          </p:cNvPr>
          <p:cNvSpPr txBox="1"/>
          <p:nvPr/>
        </p:nvSpPr>
        <p:spPr>
          <a:xfrm>
            <a:off x="6310053" y="3487218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7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0C90CE-398A-4C2E-BDA5-0A621349C09C}"/>
              </a:ext>
            </a:extLst>
          </p:cNvPr>
          <p:cNvSpPr txBox="1"/>
          <p:nvPr/>
        </p:nvSpPr>
        <p:spPr>
          <a:xfrm>
            <a:off x="6323903" y="2212593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6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28DDAB-BCD1-45B2-BA3C-E1B6FD6C7EA5}"/>
              </a:ext>
            </a:extLst>
          </p:cNvPr>
          <p:cNvSpPr txBox="1"/>
          <p:nvPr/>
        </p:nvSpPr>
        <p:spPr>
          <a:xfrm>
            <a:off x="6323903" y="775119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5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1" name="Graphic 40" descr="7">
            <a:extLst>
              <a:ext uri="{FF2B5EF4-FFF2-40B4-BE49-F238E27FC236}">
                <a16:creationId xmlns:a16="http://schemas.microsoft.com/office/drawing/2014/main" id="{D0BD2753-3AEB-4839-AAE8-7FCE0E584D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6287803" y="5140786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lumMod val="75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8E719E-405C-4DDF-AF47-F78E1E694A44}"/>
              </a:ext>
            </a:extLst>
          </p:cNvPr>
          <p:cNvSpPr txBox="1"/>
          <p:nvPr/>
        </p:nvSpPr>
        <p:spPr>
          <a:xfrm>
            <a:off x="7381423" y="5513092"/>
            <a:ext cx="417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Mulai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Perkuliahan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E6B948-4E69-452A-AE54-374D225D4CE2}"/>
              </a:ext>
            </a:extLst>
          </p:cNvPr>
          <p:cNvSpPr txBox="1"/>
          <p:nvPr/>
        </p:nvSpPr>
        <p:spPr>
          <a:xfrm>
            <a:off x="6296196" y="4817263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8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704D9-DA36-4B1E-A803-7D332D022564}"/>
              </a:ext>
            </a:extLst>
          </p:cNvPr>
          <p:cNvSpPr txBox="1"/>
          <p:nvPr/>
        </p:nvSpPr>
        <p:spPr>
          <a:xfrm>
            <a:off x="811672" y="4804173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4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94A54D-2E08-4258-A168-686B1F910031}"/>
              </a:ext>
            </a:extLst>
          </p:cNvPr>
          <p:cNvSpPr txBox="1"/>
          <p:nvPr/>
        </p:nvSpPr>
        <p:spPr>
          <a:xfrm>
            <a:off x="809819" y="3460256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3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679A3C-4384-4B12-A393-98E4EBB95A73}"/>
              </a:ext>
            </a:extLst>
          </p:cNvPr>
          <p:cNvSpPr txBox="1"/>
          <p:nvPr/>
        </p:nvSpPr>
        <p:spPr>
          <a:xfrm>
            <a:off x="824598" y="2149039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455116-DACA-4B58-A8F5-CE7A5AB40311}"/>
              </a:ext>
            </a:extLst>
          </p:cNvPr>
          <p:cNvSpPr txBox="1"/>
          <p:nvPr/>
        </p:nvSpPr>
        <p:spPr>
          <a:xfrm>
            <a:off x="824598" y="872104"/>
            <a:ext cx="7377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1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17829"/>
            <a:ext cx="11573197" cy="724247"/>
          </a:xfrm>
        </p:spPr>
        <p:txBody>
          <a:bodyPr/>
          <a:lstStyle/>
          <a:p>
            <a:r>
              <a:rPr lang="en-US" b="1" dirty="0" err="1"/>
              <a:t>Tahapan</a:t>
            </a:r>
            <a:r>
              <a:rPr lang="en-US" b="1" dirty="0"/>
              <a:t> A-2</a:t>
            </a:r>
          </a:p>
        </p:txBody>
      </p:sp>
      <p:sp>
        <p:nvSpPr>
          <p:cNvPr id="3" name="Graphic 40" descr="7">
            <a:extLst>
              <a:ext uri="{FF2B5EF4-FFF2-40B4-BE49-F238E27FC236}">
                <a16:creationId xmlns:a16="http://schemas.microsoft.com/office/drawing/2014/main" id="{244C7D2D-6986-4380-A332-631FA38FCA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6301660" y="381074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2469504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rgbClr val="00B050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1153297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rgbClr val="C00000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815225" y="378571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rgbClr val="92D050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1153297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rgbClr val="7030A0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BF0685B-9F92-4B56-9794-C4E13C4F5473}"/>
              </a:ext>
            </a:extLst>
          </p:cNvPr>
          <p:cNvSpPr/>
          <p:nvPr/>
        </p:nvSpPr>
        <p:spPr>
          <a:xfrm>
            <a:off x="6301660" y="2494535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B6347-C6D6-4BDA-AC6D-40E2D746C559}"/>
              </a:ext>
            </a:extLst>
          </p:cNvPr>
          <p:cNvSpPr txBox="1"/>
          <p:nvPr/>
        </p:nvSpPr>
        <p:spPr>
          <a:xfrm>
            <a:off x="1729087" y="1256630"/>
            <a:ext cx="4079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Pemohon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mendaftar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kemudian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Melakukan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konsultasi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Pengelola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RPL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96592-556B-48B6-BDF5-D169C48EDD4F}"/>
              </a:ext>
            </a:extLst>
          </p:cNvPr>
          <p:cNvSpPr txBox="1"/>
          <p:nvPr/>
        </p:nvSpPr>
        <p:spPr>
          <a:xfrm>
            <a:off x="1715232" y="2453884"/>
            <a:ext cx="429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Pemohon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melakukan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Asesmen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Mandiri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terhadap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hasil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pembelajaran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lampau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sekaligus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pemberkasan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dokumen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bukti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pemeblajaran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lampau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B5048-9068-4B44-8FC1-9B96B6EE842D}"/>
              </a:ext>
            </a:extLst>
          </p:cNvPr>
          <p:cNvSpPr txBox="1"/>
          <p:nvPr/>
        </p:nvSpPr>
        <p:spPr>
          <a:xfrm>
            <a:off x="7377057" y="1381325"/>
            <a:ext cx="399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Asesor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Berita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Acara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konversi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sks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DB1D97-4934-4C83-949B-7BBA024E24B8}"/>
              </a:ext>
            </a:extLst>
          </p:cNvPr>
          <p:cNvSpPr txBox="1"/>
          <p:nvPr/>
        </p:nvSpPr>
        <p:spPr>
          <a:xfrm>
            <a:off x="7422985" y="2606289"/>
            <a:ext cx="382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Penerbitan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Surat Keputusan Hasil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Alih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Tim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/ Prodi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6DC3D0-76E6-481F-8BB4-6BD165851AB7}"/>
              </a:ext>
            </a:extLst>
          </p:cNvPr>
          <p:cNvSpPr txBox="1"/>
          <p:nvPr/>
        </p:nvSpPr>
        <p:spPr>
          <a:xfrm>
            <a:off x="7395280" y="3892096"/>
            <a:ext cx="417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Pengumuman</a:t>
            </a:r>
            <a:r>
              <a:rPr lang="en-ID" b="1" dirty="0">
                <a:solidFill>
                  <a:schemeClr val="bg1"/>
                </a:solidFill>
              </a:rPr>
              <a:t> SK </a:t>
            </a:r>
            <a:r>
              <a:rPr lang="en-ID" b="1" dirty="0" err="1">
                <a:solidFill>
                  <a:schemeClr val="bg1"/>
                </a:solidFill>
              </a:rPr>
              <a:t>Rektor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berisi</a:t>
            </a:r>
            <a:r>
              <a:rPr lang="en-ID" b="1" dirty="0">
                <a:solidFill>
                  <a:schemeClr val="bg1"/>
                </a:solidFill>
              </a:rPr>
              <a:t> daftar </a:t>
            </a:r>
            <a:r>
              <a:rPr lang="en-ID" b="1" dirty="0" err="1">
                <a:solidFill>
                  <a:schemeClr val="bg1"/>
                </a:solidFill>
              </a:rPr>
              <a:t>mahasiswa</a:t>
            </a:r>
            <a:r>
              <a:rPr lang="en-ID" b="1" dirty="0">
                <a:solidFill>
                  <a:schemeClr val="bg1"/>
                </a:solidFill>
              </a:rPr>
              <a:t> RPL </a:t>
            </a:r>
            <a:r>
              <a:rPr lang="en-ID" b="1" dirty="0" err="1">
                <a:solidFill>
                  <a:schemeClr val="bg1"/>
                </a:solidFill>
              </a:rPr>
              <a:t>beserta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jumlah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sks</a:t>
            </a:r>
            <a:r>
              <a:rPr lang="en-ID" b="1" dirty="0">
                <a:solidFill>
                  <a:schemeClr val="bg1"/>
                </a:solidFill>
              </a:rPr>
              <a:t> yang </a:t>
            </a:r>
            <a:r>
              <a:rPr lang="en-ID" b="1" dirty="0" err="1">
                <a:solidFill>
                  <a:schemeClr val="bg1"/>
                </a:solidFill>
              </a:rPr>
              <a:t>sudah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direkognisi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Graphic 40">
            <a:extLst>
              <a:ext uri="{FF2B5EF4-FFF2-40B4-BE49-F238E27FC236}">
                <a16:creationId xmlns:a16="http://schemas.microsoft.com/office/drawing/2014/main" id="{A8DA274A-4E6F-44D3-AD8A-2E25A0D2B6FE}"/>
              </a:ext>
            </a:extLst>
          </p:cNvPr>
          <p:cNvSpPr/>
          <p:nvPr/>
        </p:nvSpPr>
        <p:spPr>
          <a:xfrm flipV="1">
            <a:off x="813650" y="5121545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13E286-ABE2-4CAB-A9C4-DB928A205F88}"/>
              </a:ext>
            </a:extLst>
          </p:cNvPr>
          <p:cNvSpPr txBox="1"/>
          <p:nvPr/>
        </p:nvSpPr>
        <p:spPr>
          <a:xfrm>
            <a:off x="1729088" y="5100186"/>
            <a:ext cx="428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Asesemen</a:t>
            </a:r>
            <a:r>
              <a:rPr lang="en-ID" b="1" dirty="0">
                <a:solidFill>
                  <a:schemeClr val="bg1"/>
                </a:solidFill>
              </a:rPr>
              <a:t> dan </a:t>
            </a:r>
            <a:r>
              <a:rPr lang="en-ID" b="1" dirty="0" err="1">
                <a:solidFill>
                  <a:schemeClr val="bg1"/>
                </a:solidFill>
              </a:rPr>
              <a:t>Rekognisi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dengan</a:t>
            </a:r>
            <a:r>
              <a:rPr lang="en-ID" b="1" dirty="0">
                <a:solidFill>
                  <a:schemeClr val="bg1"/>
                </a:solidFill>
              </a:rPr>
              <a:t> Tim Prodi </a:t>
            </a:r>
            <a:r>
              <a:rPr lang="en-ID" b="1" dirty="0" err="1">
                <a:solidFill>
                  <a:schemeClr val="bg1"/>
                </a:solidFill>
              </a:rPr>
              <a:t>terhadap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Pembelajaran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Lampau</a:t>
            </a:r>
            <a:r>
              <a:rPr lang="en-ID" b="1" dirty="0">
                <a:solidFill>
                  <a:schemeClr val="bg1"/>
                </a:solidFill>
              </a:rPr>
              <a:t> dan </a:t>
            </a:r>
            <a:r>
              <a:rPr lang="en-ID" b="1" dirty="0" err="1">
                <a:solidFill>
                  <a:schemeClr val="bg1"/>
                </a:solidFill>
              </a:rPr>
              <a:t>Pengalaman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Bekerja</a:t>
            </a:r>
            <a:r>
              <a:rPr lang="en-ID" b="1" dirty="0">
                <a:solidFill>
                  <a:schemeClr val="bg1"/>
                </a:solidFill>
              </a:rPr>
              <a:t> RPL </a:t>
            </a:r>
            <a:r>
              <a:rPr lang="en-ID" b="1" dirty="0" err="1">
                <a:solidFill>
                  <a:schemeClr val="bg1"/>
                </a:solidFill>
              </a:rPr>
              <a:t>Tipe</a:t>
            </a:r>
            <a:r>
              <a:rPr lang="en-ID" b="1" dirty="0">
                <a:solidFill>
                  <a:schemeClr val="bg1"/>
                </a:solidFill>
              </a:rPr>
              <a:t> A2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90D0A-AF60-4AE8-857F-BFBEB1BB8773}"/>
              </a:ext>
            </a:extLst>
          </p:cNvPr>
          <p:cNvSpPr txBox="1"/>
          <p:nvPr/>
        </p:nvSpPr>
        <p:spPr>
          <a:xfrm>
            <a:off x="6310053" y="3473363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7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0C90CE-398A-4C2E-BDA5-0A621349C09C}"/>
              </a:ext>
            </a:extLst>
          </p:cNvPr>
          <p:cNvSpPr txBox="1"/>
          <p:nvPr/>
        </p:nvSpPr>
        <p:spPr>
          <a:xfrm>
            <a:off x="6323903" y="2198738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6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28DDAB-BCD1-45B2-BA3C-E1B6FD6C7EA5}"/>
              </a:ext>
            </a:extLst>
          </p:cNvPr>
          <p:cNvSpPr txBox="1"/>
          <p:nvPr/>
        </p:nvSpPr>
        <p:spPr>
          <a:xfrm>
            <a:off x="6323903" y="830539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5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1" name="Graphic 40" descr="7">
            <a:extLst>
              <a:ext uri="{FF2B5EF4-FFF2-40B4-BE49-F238E27FC236}">
                <a16:creationId xmlns:a16="http://schemas.microsoft.com/office/drawing/2014/main" id="{D0BD2753-3AEB-4839-AAE8-7FCE0E584D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6287803" y="5140786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lumMod val="75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8E719E-405C-4DDF-AF47-F78E1E694A44}"/>
              </a:ext>
            </a:extLst>
          </p:cNvPr>
          <p:cNvSpPr txBox="1"/>
          <p:nvPr/>
        </p:nvSpPr>
        <p:spPr>
          <a:xfrm>
            <a:off x="7381423" y="5513092"/>
            <a:ext cx="417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>
                <a:solidFill>
                  <a:schemeClr val="bg1"/>
                </a:solidFill>
              </a:rPr>
              <a:t>Mulai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Perkuliahan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E6B948-4E69-452A-AE54-374D225D4CE2}"/>
              </a:ext>
            </a:extLst>
          </p:cNvPr>
          <p:cNvSpPr txBox="1"/>
          <p:nvPr/>
        </p:nvSpPr>
        <p:spPr>
          <a:xfrm>
            <a:off x="6296196" y="4803408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8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704D9-DA36-4B1E-A803-7D332D022564}"/>
              </a:ext>
            </a:extLst>
          </p:cNvPr>
          <p:cNvSpPr txBox="1"/>
          <p:nvPr/>
        </p:nvSpPr>
        <p:spPr>
          <a:xfrm>
            <a:off x="811672" y="4818028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4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94A54D-2E08-4258-A168-686B1F910031}"/>
              </a:ext>
            </a:extLst>
          </p:cNvPr>
          <p:cNvSpPr txBox="1"/>
          <p:nvPr/>
        </p:nvSpPr>
        <p:spPr>
          <a:xfrm>
            <a:off x="809819" y="3446401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3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679A3C-4384-4B12-A393-98E4EBB95A73}"/>
              </a:ext>
            </a:extLst>
          </p:cNvPr>
          <p:cNvSpPr txBox="1"/>
          <p:nvPr/>
        </p:nvSpPr>
        <p:spPr>
          <a:xfrm>
            <a:off x="824598" y="2135184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455116-DACA-4B58-A8F5-CE7A5AB40311}"/>
              </a:ext>
            </a:extLst>
          </p:cNvPr>
          <p:cNvSpPr txBox="1"/>
          <p:nvPr/>
        </p:nvSpPr>
        <p:spPr>
          <a:xfrm>
            <a:off x="824598" y="858249"/>
            <a:ext cx="7377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rnard MT Condensed" panose="02050806060905020404" pitchFamily="18" charset="0"/>
              </a:rPr>
              <a:t>1</a:t>
            </a:r>
            <a:endParaRPr lang="en-ID" sz="115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C226E4-D35D-41E0-B73C-AACCF60641A5}"/>
              </a:ext>
            </a:extLst>
          </p:cNvPr>
          <p:cNvSpPr txBox="1"/>
          <p:nvPr/>
        </p:nvSpPr>
        <p:spPr>
          <a:xfrm>
            <a:off x="1693603" y="3844861"/>
            <a:ext cx="379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Selesai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asesmen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mandiri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formulir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diserahkan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pengelola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RPL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/ Prodi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84">
            <a:extLst>
              <a:ext uri="{FF2B5EF4-FFF2-40B4-BE49-F238E27FC236}">
                <a16:creationId xmlns:a16="http://schemas.microsoft.com/office/drawing/2014/main" id="{1D88B90D-51B3-4FC5-834C-E90D22F77B6D}"/>
              </a:ext>
            </a:extLst>
          </p:cNvPr>
          <p:cNvSpPr/>
          <p:nvPr/>
        </p:nvSpPr>
        <p:spPr>
          <a:xfrm>
            <a:off x="180927" y="5316778"/>
            <a:ext cx="3271744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8EA7CE8-5DD0-4EFA-87D5-E3047FF6F596}"/>
              </a:ext>
            </a:extLst>
          </p:cNvPr>
          <p:cNvSpPr/>
          <p:nvPr/>
        </p:nvSpPr>
        <p:spPr>
          <a:xfrm>
            <a:off x="3989091" y="2912026"/>
            <a:ext cx="6886729" cy="73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94">
            <a:extLst>
              <a:ext uri="{FF2B5EF4-FFF2-40B4-BE49-F238E27FC236}">
                <a16:creationId xmlns:a16="http://schemas.microsoft.com/office/drawing/2014/main" id="{7E1D8623-CEFC-49F9-8957-9CB7C2E74118}"/>
              </a:ext>
            </a:extLst>
          </p:cNvPr>
          <p:cNvSpPr/>
          <p:nvPr/>
        </p:nvSpPr>
        <p:spPr>
          <a:xfrm>
            <a:off x="4030667" y="5903559"/>
            <a:ext cx="5398699" cy="455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F957F31D-E2AF-40D3-9CF0-5A8BE5805E1E}"/>
              </a:ext>
            </a:extLst>
          </p:cNvPr>
          <p:cNvSpPr/>
          <p:nvPr/>
        </p:nvSpPr>
        <p:spPr>
          <a:xfrm>
            <a:off x="3626825" y="1409513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A1AFB200-B6C9-44E0-98B7-BBD75D77C2E6}"/>
              </a:ext>
            </a:extLst>
          </p:cNvPr>
          <p:cNvSpPr/>
          <p:nvPr/>
        </p:nvSpPr>
        <p:spPr>
          <a:xfrm>
            <a:off x="4181014" y="4105257"/>
            <a:ext cx="739171" cy="73917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F154E9D1-6E37-4F4A-8752-D6127CBD6BD6}"/>
              </a:ext>
            </a:extLst>
          </p:cNvPr>
          <p:cNvSpPr/>
          <p:nvPr/>
        </p:nvSpPr>
        <p:spPr>
          <a:xfrm>
            <a:off x="3769350" y="1546268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99C781-8B05-42D3-8947-DE86857020F3}"/>
              </a:ext>
            </a:extLst>
          </p:cNvPr>
          <p:cNvSpPr txBox="1"/>
          <p:nvPr/>
        </p:nvSpPr>
        <p:spPr>
          <a:xfrm>
            <a:off x="4947892" y="3747827"/>
            <a:ext cx="6056695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err="1"/>
              <a:t>Formulir</a:t>
            </a:r>
            <a:endParaRPr lang="en-US" altLang="ko-KR" b="1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1400" b="1" u="sng" dirty="0" err="1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Formulir</a:t>
            </a:r>
            <a:r>
              <a:rPr lang="en-ID" sz="1400" b="1" u="sng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1400" b="1" u="sng" dirty="0" err="1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Aplikasi</a:t>
            </a:r>
            <a:r>
              <a:rPr lang="en-ID" sz="1400" b="1" u="sng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RPL</a:t>
            </a:r>
            <a:endParaRPr lang="en-ID" sz="1400" b="1" u="sng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/>
              <a:t>Formulir Evaluasi Diri RPL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Formulir</a:t>
            </a:r>
            <a:r>
              <a:rPr lang="en-ID" sz="1400" b="1" dirty="0"/>
              <a:t> Biodata </a:t>
            </a:r>
            <a:r>
              <a:rPr lang="en-ID" sz="1400" b="1" dirty="0" err="1"/>
              <a:t>Asesor</a:t>
            </a:r>
            <a:r>
              <a:rPr lang="en-ID" sz="1400" b="1" dirty="0"/>
              <a:t> </a:t>
            </a:r>
            <a:r>
              <a:rPr lang="en-ID" sz="1400" b="1" dirty="0" err="1"/>
              <a:t>Akademisi</a:t>
            </a:r>
            <a:endParaRPr lang="en-ID" sz="1400" b="1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Formulir</a:t>
            </a:r>
            <a:r>
              <a:rPr lang="en-ID" sz="1400" b="1" dirty="0"/>
              <a:t> Biodata </a:t>
            </a:r>
            <a:r>
              <a:rPr lang="en-ID" sz="1400" b="1" dirty="0" err="1"/>
              <a:t>Asesor</a:t>
            </a:r>
            <a:r>
              <a:rPr lang="en-ID" sz="1400" b="1" dirty="0"/>
              <a:t> </a:t>
            </a:r>
            <a:r>
              <a:rPr lang="en-ID" sz="1400" b="1" dirty="0" err="1"/>
              <a:t>Praktisi</a:t>
            </a:r>
            <a:r>
              <a:rPr lang="en-ID" sz="1400" b="1" dirty="0"/>
              <a:t> </a:t>
            </a:r>
            <a:r>
              <a:rPr lang="en-ID" sz="1400" b="1" dirty="0" err="1"/>
              <a:t>Profesi</a:t>
            </a:r>
            <a:endParaRPr lang="en-ID" sz="1400" b="1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Formulir</a:t>
            </a:r>
            <a:r>
              <a:rPr lang="en-ID" sz="1400" b="1" dirty="0"/>
              <a:t> Daftar </a:t>
            </a:r>
            <a:r>
              <a:rPr lang="en-ID" sz="1400" b="1" dirty="0" err="1"/>
              <a:t>Riwayat</a:t>
            </a:r>
            <a:r>
              <a:rPr lang="en-ID" sz="1400" b="1" dirty="0"/>
              <a:t> </a:t>
            </a:r>
            <a:r>
              <a:rPr lang="en-ID" sz="1400" b="1" dirty="0" err="1"/>
              <a:t>Hidup</a:t>
            </a:r>
            <a:r>
              <a:rPr lang="en-ID" sz="1400" b="1" dirty="0"/>
              <a:t> </a:t>
            </a:r>
            <a:r>
              <a:rPr lang="en-ID" sz="1400" b="1" dirty="0" err="1"/>
              <a:t>Pemohon</a:t>
            </a:r>
            <a:endParaRPr lang="en-ID" sz="1400" b="1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Formulir</a:t>
            </a:r>
            <a:r>
              <a:rPr lang="en-ID" sz="1400" b="1" dirty="0"/>
              <a:t> </a:t>
            </a:r>
            <a:r>
              <a:rPr lang="en-ID" sz="1400" b="1" dirty="0" err="1"/>
              <a:t>Tanda</a:t>
            </a:r>
            <a:r>
              <a:rPr lang="en-ID" sz="1400" b="1" dirty="0"/>
              <a:t> </a:t>
            </a:r>
            <a:r>
              <a:rPr lang="en-ID" sz="1400" b="1" dirty="0" err="1"/>
              <a:t>Terima</a:t>
            </a:r>
            <a:r>
              <a:rPr lang="en-ID" sz="1400" b="1" dirty="0"/>
              <a:t> </a:t>
            </a:r>
            <a:r>
              <a:rPr lang="en-ID" sz="1400" b="1" dirty="0" err="1"/>
              <a:t>Portofolio</a:t>
            </a:r>
            <a:endParaRPr lang="en-US" altLang="ko-KR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44F2BD-464C-4284-8174-B79FDABEAC7B}"/>
              </a:ext>
            </a:extLst>
          </p:cNvPr>
          <p:cNvSpPr txBox="1"/>
          <p:nvPr/>
        </p:nvSpPr>
        <p:spPr>
          <a:xfrm>
            <a:off x="4419655" y="1047351"/>
            <a:ext cx="677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b="1" dirty="0"/>
              <a:t>Hasil </a:t>
            </a:r>
            <a:r>
              <a:rPr lang="en-US" altLang="ko-KR" sz="1600" b="1" dirty="0" err="1"/>
              <a:t>asesmen</a:t>
            </a:r>
            <a:r>
              <a:rPr lang="en-US" altLang="ko-KR" sz="1600" b="1" dirty="0"/>
              <a:t> RPL </a:t>
            </a:r>
            <a:r>
              <a:rPr lang="en-US" altLang="ko-KR" sz="1600" b="1" dirty="0" err="1"/>
              <a:t>dari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capaian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pembelajaran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dari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tipe</a:t>
            </a:r>
            <a:r>
              <a:rPr lang="en-US" altLang="ko-KR" sz="1600" b="1" dirty="0"/>
              <a:t> A-1 </a:t>
            </a:r>
            <a:r>
              <a:rPr lang="en-US" altLang="ko-KR" sz="1600" b="1" dirty="0" err="1"/>
              <a:t>maupun</a:t>
            </a:r>
            <a:r>
              <a:rPr lang="en-US" altLang="ko-KR" sz="1600" b="1" dirty="0"/>
              <a:t> A-2 yang </a:t>
            </a:r>
            <a:r>
              <a:rPr lang="en-US" altLang="ko-KR" sz="1600" b="1" dirty="0" err="1"/>
              <a:t>dinyatakan</a:t>
            </a:r>
            <a:r>
              <a:rPr lang="en-US" altLang="ko-KR" sz="1600" b="1" dirty="0"/>
              <a:t> lulus </a:t>
            </a:r>
            <a:r>
              <a:rPr lang="en-US" altLang="ko-KR" sz="1600" b="1" dirty="0" err="1"/>
              <a:t>kemudian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diberikan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bukti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kelulusan</a:t>
            </a:r>
            <a:r>
              <a:rPr lang="en-US" altLang="ko-KR" sz="1600" b="1" dirty="0"/>
              <a:t> Surat </a:t>
            </a:r>
            <a:r>
              <a:rPr lang="en-US" altLang="ko-KR" sz="1600" b="1" dirty="0" err="1"/>
              <a:t>Keterangan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dari</a:t>
            </a:r>
            <a:r>
              <a:rPr lang="en-US" altLang="ko-KR" sz="1600" b="1" dirty="0"/>
              <a:t> Tim </a:t>
            </a:r>
            <a:r>
              <a:rPr lang="en-US" altLang="ko-KR" sz="1600" b="1" dirty="0" err="1"/>
              <a:t>fakultas</a:t>
            </a:r>
            <a:r>
              <a:rPr lang="en-US" altLang="ko-KR" sz="1600" b="1" dirty="0"/>
              <a:t> yang </a:t>
            </a:r>
            <a:r>
              <a:rPr lang="en-US" altLang="ko-KR" sz="1600" b="1" dirty="0" err="1"/>
              <a:t>memuat</a:t>
            </a:r>
            <a:r>
              <a:rPr lang="en-US" altLang="ko-KR" sz="1600" b="1" dirty="0"/>
              <a:t> daftar </a:t>
            </a:r>
            <a:r>
              <a:rPr lang="en-US" altLang="ko-KR" sz="1600" b="1" dirty="0" err="1"/>
              <a:t>mata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kuliah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jumlah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sks</a:t>
            </a:r>
            <a:r>
              <a:rPr lang="en-US" altLang="ko-KR" sz="1600" b="1" dirty="0"/>
              <a:t> dan </a:t>
            </a:r>
            <a:r>
              <a:rPr lang="en-US" altLang="ko-KR" sz="1600" b="1" dirty="0" err="1"/>
              <a:t>nilai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kemudian</a:t>
            </a:r>
            <a:r>
              <a:rPr lang="en-US" altLang="ko-KR" sz="1600" b="1" dirty="0"/>
              <a:t> daftar Nama </a:t>
            </a:r>
            <a:r>
              <a:rPr lang="en-US" altLang="ko-KR" sz="1600" b="1" dirty="0" err="1"/>
              <a:t>Mahasiswa</a:t>
            </a:r>
            <a:r>
              <a:rPr lang="en-US" altLang="ko-KR" sz="1600" b="1" dirty="0"/>
              <a:t> yang lulus </a:t>
            </a:r>
            <a:r>
              <a:rPr lang="en-US" altLang="ko-KR" sz="1600" b="1" dirty="0" err="1"/>
              <a:t>berdasarkat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surat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keterangan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dari</a:t>
            </a:r>
            <a:r>
              <a:rPr lang="en-US" altLang="ko-KR" sz="1600" b="1" dirty="0"/>
              <a:t> Tim </a:t>
            </a:r>
            <a:r>
              <a:rPr lang="en-US" altLang="ko-KR" sz="1600" b="1" dirty="0" err="1"/>
              <a:t>Fakultas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akan</a:t>
            </a:r>
            <a:r>
              <a:rPr lang="en-US" altLang="ko-KR" sz="1600" b="1" dirty="0"/>
              <a:t> di </a:t>
            </a:r>
            <a:r>
              <a:rPr lang="en-US" altLang="ko-KR" sz="1600" b="1" dirty="0" err="1"/>
              <a:t>periksa</a:t>
            </a:r>
            <a:r>
              <a:rPr lang="en-US" altLang="ko-KR" sz="1600" b="1" dirty="0"/>
              <a:t> Tim </a:t>
            </a:r>
            <a:r>
              <a:rPr lang="en-US" altLang="ko-KR" sz="1600" b="1" dirty="0" err="1"/>
              <a:t>Universitas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dahulu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kemudian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ditetapkan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sebagai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mahasiswa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baru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jalur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rekognisi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dengan</a:t>
            </a:r>
            <a:r>
              <a:rPr lang="en-US" altLang="ko-KR" sz="1600" b="1" dirty="0"/>
              <a:t> Surat Keputusan </a:t>
            </a:r>
            <a:r>
              <a:rPr lang="en-US" altLang="ko-KR" sz="1600" b="1" dirty="0" err="1"/>
              <a:t>Rektor</a:t>
            </a:r>
            <a:r>
              <a:rPr lang="en-US" altLang="ko-KR" sz="1600" b="1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E82483-1828-40B8-A874-3B15EC86669E}"/>
              </a:ext>
            </a:extLst>
          </p:cNvPr>
          <p:cNvSpPr txBox="1"/>
          <p:nvPr/>
        </p:nvSpPr>
        <p:spPr>
          <a:xfrm>
            <a:off x="3975247" y="2868492"/>
            <a:ext cx="680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</a:rPr>
              <a:t>Biaya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kuliah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persemester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menyesuaikan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kebutuhan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masing-masing</a:t>
            </a:r>
            <a:r>
              <a:rPr lang="en-US" altLang="ko-KR" sz="1600" dirty="0">
                <a:solidFill>
                  <a:schemeClr val="bg1"/>
                </a:solidFill>
              </a:rPr>
              <a:t> Program </a:t>
            </a:r>
            <a:r>
              <a:rPr lang="en-US" altLang="ko-KR" sz="1600" dirty="0" err="1">
                <a:solidFill>
                  <a:schemeClr val="bg1"/>
                </a:solidFill>
              </a:rPr>
              <a:t>Studi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sesuai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dengan</a:t>
            </a:r>
            <a:r>
              <a:rPr lang="en-US" altLang="ko-KR" sz="1600" dirty="0">
                <a:solidFill>
                  <a:schemeClr val="bg1"/>
                </a:solidFill>
              </a:rPr>
              <a:t> Surat Keputusan </a:t>
            </a:r>
            <a:r>
              <a:rPr lang="en-US" altLang="ko-KR" sz="1600" dirty="0" err="1">
                <a:solidFill>
                  <a:schemeClr val="bg1"/>
                </a:solidFill>
              </a:rPr>
              <a:t>Rektor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tentang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biaya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perkuliahan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mahasiswa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baru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Jalur</a:t>
            </a:r>
            <a:r>
              <a:rPr lang="en-US" altLang="ko-KR" sz="1600" dirty="0">
                <a:solidFill>
                  <a:schemeClr val="bg1"/>
                </a:solidFill>
              </a:rPr>
              <a:t> RPL </a:t>
            </a:r>
            <a:r>
              <a:rPr lang="en-US" altLang="ko-KR" sz="1600" dirty="0" err="1">
                <a:solidFill>
                  <a:schemeClr val="bg1"/>
                </a:solidFill>
              </a:rPr>
              <a:t>tahun</a:t>
            </a:r>
            <a:r>
              <a:rPr lang="en-US" altLang="ko-KR" sz="1600" dirty="0">
                <a:solidFill>
                  <a:schemeClr val="bg1"/>
                </a:solidFill>
              </a:rPr>
              <a:t> 2024/2025.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EFB0A-B7E9-4B76-8B2E-1F0E6CA5E33A}"/>
              </a:ext>
            </a:extLst>
          </p:cNvPr>
          <p:cNvSpPr txBox="1"/>
          <p:nvPr/>
        </p:nvSpPr>
        <p:spPr>
          <a:xfrm>
            <a:off x="4370475" y="5929293"/>
            <a:ext cx="472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ko-KR" sz="2000" dirty="0">
                <a:solidFill>
                  <a:schemeClr val="bg1"/>
                </a:solidFill>
                <a:cs typeface="Arial" pitchFamily="34" charset="0"/>
              </a:rPr>
              <a:t>https://s.id/RPLUnisla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A0B7F04F-12CF-4DAD-9576-9B4F5434D4C8}"/>
              </a:ext>
            </a:extLst>
          </p:cNvPr>
          <p:cNvSpPr/>
          <p:nvPr/>
        </p:nvSpPr>
        <p:spPr>
          <a:xfrm rot="20700000">
            <a:off x="4311785" y="4248793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2" name="그룹 2">
            <a:extLst>
              <a:ext uri="{FF2B5EF4-FFF2-40B4-BE49-F238E27FC236}">
                <a16:creationId xmlns:a16="http://schemas.microsoft.com/office/drawing/2014/main" id="{1311BF2A-B0FD-44DE-B46B-146A1BF7265C}"/>
              </a:ext>
            </a:extLst>
          </p:cNvPr>
          <p:cNvGrpSpPr/>
          <p:nvPr/>
        </p:nvGrpSpPr>
        <p:grpSpPr>
          <a:xfrm>
            <a:off x="273374" y="1408406"/>
            <a:ext cx="3240000" cy="3276000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3" name="그룹 3">
              <a:extLst>
                <a:ext uri="{FF2B5EF4-FFF2-40B4-BE49-F238E27FC236}">
                  <a16:creationId xmlns:a16="http://schemas.microsoft.com/office/drawing/2014/main" id="{CF0BE887-AF5E-4F7E-9FA3-8E857CF6A824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68" name="자유형: 도형 28">
                <a:extLst>
                  <a:ext uri="{FF2B5EF4-FFF2-40B4-BE49-F238E27FC236}">
                    <a16:creationId xmlns:a16="http://schemas.microsoft.com/office/drawing/2014/main" id="{1E367573-2652-4263-BA4E-125FC0F2D50B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29">
                <a:extLst>
                  <a:ext uri="{FF2B5EF4-FFF2-40B4-BE49-F238E27FC236}">
                    <a16:creationId xmlns:a16="http://schemas.microsoft.com/office/drawing/2014/main" id="{9513349E-001E-4874-852E-07C028C7B22B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30">
                <a:extLst>
                  <a:ext uri="{FF2B5EF4-FFF2-40B4-BE49-F238E27FC236}">
                    <a16:creationId xmlns:a16="http://schemas.microsoft.com/office/drawing/2014/main" id="{ACE13993-4CCA-4C10-86C8-BE84F49D2FB5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31">
                <a:extLst>
                  <a:ext uri="{FF2B5EF4-FFF2-40B4-BE49-F238E27FC236}">
                    <a16:creationId xmlns:a16="http://schemas.microsoft.com/office/drawing/2014/main" id="{D0481C2B-FDA3-44FB-89BE-CDA771B1F758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32">
                <a:extLst>
                  <a:ext uri="{FF2B5EF4-FFF2-40B4-BE49-F238E27FC236}">
                    <a16:creationId xmlns:a16="http://schemas.microsoft.com/office/drawing/2014/main" id="{B16D5E65-E435-4200-8900-8BE0D1A445DD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4" name="그룹 4">
              <a:extLst>
                <a:ext uri="{FF2B5EF4-FFF2-40B4-BE49-F238E27FC236}">
                  <a16:creationId xmlns:a16="http://schemas.microsoft.com/office/drawing/2014/main" id="{BDC546C2-D75E-4786-AE02-1521D3F66317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63" name="자유형: 도형 23">
                <a:extLst>
                  <a:ext uri="{FF2B5EF4-FFF2-40B4-BE49-F238E27FC236}">
                    <a16:creationId xmlns:a16="http://schemas.microsoft.com/office/drawing/2014/main" id="{62634917-7834-426F-B666-DC5E7AA53018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24">
                <a:extLst>
                  <a:ext uri="{FF2B5EF4-FFF2-40B4-BE49-F238E27FC236}">
                    <a16:creationId xmlns:a16="http://schemas.microsoft.com/office/drawing/2014/main" id="{DDC3C4E3-29B2-47C0-B154-732722789032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25">
                <a:extLst>
                  <a:ext uri="{FF2B5EF4-FFF2-40B4-BE49-F238E27FC236}">
                    <a16:creationId xmlns:a16="http://schemas.microsoft.com/office/drawing/2014/main" id="{A7998229-4574-4DCF-853C-69905099C564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26">
                <a:extLst>
                  <a:ext uri="{FF2B5EF4-FFF2-40B4-BE49-F238E27FC236}">
                    <a16:creationId xmlns:a16="http://schemas.microsoft.com/office/drawing/2014/main" id="{29F22B2E-1818-48EE-B188-D041F1317FE9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27">
                <a:extLst>
                  <a:ext uri="{FF2B5EF4-FFF2-40B4-BE49-F238E27FC236}">
                    <a16:creationId xmlns:a16="http://schemas.microsoft.com/office/drawing/2014/main" id="{D7031A44-B773-4923-8A2B-17E4CF183DA8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5" name="그룹 5">
              <a:extLst>
                <a:ext uri="{FF2B5EF4-FFF2-40B4-BE49-F238E27FC236}">
                  <a16:creationId xmlns:a16="http://schemas.microsoft.com/office/drawing/2014/main" id="{5B82FCF5-E353-4764-AEBE-A7EC3FF43B1A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58" name="자유형: 도형 18">
                <a:extLst>
                  <a:ext uri="{FF2B5EF4-FFF2-40B4-BE49-F238E27FC236}">
                    <a16:creationId xmlns:a16="http://schemas.microsoft.com/office/drawing/2014/main" id="{E6746FFE-35D6-49BE-A86A-14075A77A7C9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19">
                <a:extLst>
                  <a:ext uri="{FF2B5EF4-FFF2-40B4-BE49-F238E27FC236}">
                    <a16:creationId xmlns:a16="http://schemas.microsoft.com/office/drawing/2014/main" id="{9E295551-F824-4158-A2E8-58C275332202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20">
                <a:extLst>
                  <a:ext uri="{FF2B5EF4-FFF2-40B4-BE49-F238E27FC236}">
                    <a16:creationId xmlns:a16="http://schemas.microsoft.com/office/drawing/2014/main" id="{73655DDA-A6C8-418E-93E5-F910A5F9A85F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21">
                <a:extLst>
                  <a:ext uri="{FF2B5EF4-FFF2-40B4-BE49-F238E27FC236}">
                    <a16:creationId xmlns:a16="http://schemas.microsoft.com/office/drawing/2014/main" id="{8B8057E5-E105-4E7D-989F-D78005D9E181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22">
                <a:extLst>
                  <a:ext uri="{FF2B5EF4-FFF2-40B4-BE49-F238E27FC236}">
                    <a16:creationId xmlns:a16="http://schemas.microsoft.com/office/drawing/2014/main" id="{19ACAD96-46A0-4210-BA12-C02869375C9D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6" name="자유형: 도형 6">
              <a:extLst>
                <a:ext uri="{FF2B5EF4-FFF2-40B4-BE49-F238E27FC236}">
                  <a16:creationId xmlns:a16="http://schemas.microsoft.com/office/drawing/2014/main" id="{9AB26A88-F0C2-477C-9B2E-3A00490E49AA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7" name="그룹 7">
              <a:extLst>
                <a:ext uri="{FF2B5EF4-FFF2-40B4-BE49-F238E27FC236}">
                  <a16:creationId xmlns:a16="http://schemas.microsoft.com/office/drawing/2014/main" id="{33EC9893-10D0-4C06-8EB5-46CB93AA59B5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48" name="자유형: 도형 8">
                <a:extLst>
                  <a:ext uri="{FF2B5EF4-FFF2-40B4-BE49-F238E27FC236}">
                    <a16:creationId xmlns:a16="http://schemas.microsoft.com/office/drawing/2014/main" id="{D9EA08F0-DB69-411C-B687-637E73E470CC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9">
                <a:extLst>
                  <a:ext uri="{FF2B5EF4-FFF2-40B4-BE49-F238E27FC236}">
                    <a16:creationId xmlns:a16="http://schemas.microsoft.com/office/drawing/2014/main" id="{165EC86F-59EA-4370-BA5B-89B93C0325C5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10">
                <a:extLst>
                  <a:ext uri="{FF2B5EF4-FFF2-40B4-BE49-F238E27FC236}">
                    <a16:creationId xmlns:a16="http://schemas.microsoft.com/office/drawing/2014/main" id="{3CF45F1F-C96E-4F4E-A5FD-1CF7B2D009CF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11">
                <a:extLst>
                  <a:ext uri="{FF2B5EF4-FFF2-40B4-BE49-F238E27FC236}">
                    <a16:creationId xmlns:a16="http://schemas.microsoft.com/office/drawing/2014/main" id="{8AE6B58A-9D7B-4927-92F0-B121E3557FD1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12">
                <a:extLst>
                  <a:ext uri="{FF2B5EF4-FFF2-40B4-BE49-F238E27FC236}">
                    <a16:creationId xmlns:a16="http://schemas.microsoft.com/office/drawing/2014/main" id="{B3AB4287-402D-4D4C-871A-6525494F5015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13">
                <a:extLst>
                  <a:ext uri="{FF2B5EF4-FFF2-40B4-BE49-F238E27FC236}">
                    <a16:creationId xmlns:a16="http://schemas.microsoft.com/office/drawing/2014/main" id="{3EC31D1D-C067-4FF4-937D-E0DFE8280D95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14">
                <a:extLst>
                  <a:ext uri="{FF2B5EF4-FFF2-40B4-BE49-F238E27FC236}">
                    <a16:creationId xmlns:a16="http://schemas.microsoft.com/office/drawing/2014/main" id="{9A1D64F7-AD5B-467C-88D3-B9C69004D3F1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15">
                <a:extLst>
                  <a:ext uri="{FF2B5EF4-FFF2-40B4-BE49-F238E27FC236}">
                    <a16:creationId xmlns:a16="http://schemas.microsoft.com/office/drawing/2014/main" id="{4BC04A6A-6B93-452F-B463-61ACFFB0AEA2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16">
                <a:extLst>
                  <a:ext uri="{FF2B5EF4-FFF2-40B4-BE49-F238E27FC236}">
                    <a16:creationId xmlns:a16="http://schemas.microsoft.com/office/drawing/2014/main" id="{248DD05E-B781-4DBA-B696-6DC8271409B9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17">
                <a:extLst>
                  <a:ext uri="{FF2B5EF4-FFF2-40B4-BE49-F238E27FC236}">
                    <a16:creationId xmlns:a16="http://schemas.microsoft.com/office/drawing/2014/main" id="{307E5D4D-3A5C-4184-BCBC-1C0F869438E9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3" name="Graphic 27">
            <a:extLst>
              <a:ext uri="{FF2B5EF4-FFF2-40B4-BE49-F238E27FC236}">
                <a16:creationId xmlns:a16="http://schemas.microsoft.com/office/drawing/2014/main" id="{E6F5C6D8-FF75-42BD-8181-AD2A3C4DE514}"/>
              </a:ext>
            </a:extLst>
          </p:cNvPr>
          <p:cNvGrpSpPr/>
          <p:nvPr/>
        </p:nvGrpSpPr>
        <p:grpSpPr>
          <a:xfrm>
            <a:off x="869658" y="3598071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Freeform: Shape 177">
              <a:extLst>
                <a:ext uri="{FF2B5EF4-FFF2-40B4-BE49-F238E27FC236}">
                  <a16:creationId xmlns:a16="http://schemas.microsoft.com/office/drawing/2014/main" id="{631C2BE9-EB76-488F-8A3D-43021A8130A8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178">
              <a:extLst>
                <a:ext uri="{FF2B5EF4-FFF2-40B4-BE49-F238E27FC236}">
                  <a16:creationId xmlns:a16="http://schemas.microsoft.com/office/drawing/2014/main" id="{809C7655-B951-4A9C-83D5-62A69D042FD6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79">
              <a:extLst>
                <a:ext uri="{FF2B5EF4-FFF2-40B4-BE49-F238E27FC236}">
                  <a16:creationId xmlns:a16="http://schemas.microsoft.com/office/drawing/2014/main" id="{77FB75B3-0A97-4785-892A-7541D74293C1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80">
              <a:extLst>
                <a:ext uri="{FF2B5EF4-FFF2-40B4-BE49-F238E27FC236}">
                  <a16:creationId xmlns:a16="http://schemas.microsoft.com/office/drawing/2014/main" id="{163CF053-552A-408E-91A5-2C9ED546685C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81">
              <a:extLst>
                <a:ext uri="{FF2B5EF4-FFF2-40B4-BE49-F238E27FC236}">
                  <a16:creationId xmlns:a16="http://schemas.microsoft.com/office/drawing/2014/main" id="{49C1DC11-7F36-4622-A9DC-200BE939BCCF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82">
              <a:extLst>
                <a:ext uri="{FF2B5EF4-FFF2-40B4-BE49-F238E27FC236}">
                  <a16:creationId xmlns:a16="http://schemas.microsoft.com/office/drawing/2014/main" id="{01ECAE6C-0FA7-405A-9B79-6F1E5354CA3E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83">
              <a:extLst>
                <a:ext uri="{FF2B5EF4-FFF2-40B4-BE49-F238E27FC236}">
                  <a16:creationId xmlns:a16="http://schemas.microsoft.com/office/drawing/2014/main" id="{1EDAD65D-7804-49D0-A952-6B4A903A555F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84">
              <a:extLst>
                <a:ext uri="{FF2B5EF4-FFF2-40B4-BE49-F238E27FC236}">
                  <a16:creationId xmlns:a16="http://schemas.microsoft.com/office/drawing/2014/main" id="{96C6158B-858E-4951-B79E-8502F02BAE14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85">
              <a:extLst>
                <a:ext uri="{FF2B5EF4-FFF2-40B4-BE49-F238E27FC236}">
                  <a16:creationId xmlns:a16="http://schemas.microsoft.com/office/drawing/2014/main" id="{BCE396C3-84DE-44DC-A34B-F6FFF3381DAA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86">
              <a:extLst>
                <a:ext uri="{FF2B5EF4-FFF2-40B4-BE49-F238E27FC236}">
                  <a16:creationId xmlns:a16="http://schemas.microsoft.com/office/drawing/2014/main" id="{95CAB975-84B2-4740-9BC7-15C58A89A4F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87">
              <a:extLst>
                <a:ext uri="{FF2B5EF4-FFF2-40B4-BE49-F238E27FC236}">
                  <a16:creationId xmlns:a16="http://schemas.microsoft.com/office/drawing/2014/main" id="{B4F0612E-ADDF-4C0C-871C-90A814150067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88">
              <a:extLst>
                <a:ext uri="{FF2B5EF4-FFF2-40B4-BE49-F238E27FC236}">
                  <a16:creationId xmlns:a16="http://schemas.microsoft.com/office/drawing/2014/main" id="{DD5C029E-DDE0-400F-83C3-117823439D74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871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Bernard MT Condensed</vt:lpstr>
      <vt:lpstr>Calibri</vt:lpstr>
      <vt:lpstr>Calibri Light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</dc:creator>
  <cp:lastModifiedBy>CLE</cp:lastModifiedBy>
  <cp:revision>46</cp:revision>
  <dcterms:created xsi:type="dcterms:W3CDTF">2024-02-28T02:40:58Z</dcterms:created>
  <dcterms:modified xsi:type="dcterms:W3CDTF">2024-03-04T05:19:45Z</dcterms:modified>
</cp:coreProperties>
</file>